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  <p:sldMasterId id="2147483678" r:id="rId4"/>
  </p:sldMasterIdLst>
  <p:notesMasterIdLst>
    <p:notesMasterId r:id="rId37"/>
  </p:notesMasterIdLst>
  <p:handoutMasterIdLst>
    <p:handoutMasterId r:id="rId38"/>
  </p:handoutMasterIdLst>
  <p:sldIdLst>
    <p:sldId id="606" r:id="rId5"/>
    <p:sldId id="605" r:id="rId6"/>
    <p:sldId id="613" r:id="rId7"/>
    <p:sldId id="567" r:id="rId8"/>
    <p:sldId id="615" r:id="rId9"/>
    <p:sldId id="589" r:id="rId10"/>
    <p:sldId id="620" r:id="rId11"/>
    <p:sldId id="623" r:id="rId12"/>
    <p:sldId id="618" r:id="rId13"/>
    <p:sldId id="616" r:id="rId14"/>
    <p:sldId id="622" r:id="rId15"/>
    <p:sldId id="621" r:id="rId16"/>
    <p:sldId id="624" r:id="rId17"/>
    <p:sldId id="626" r:id="rId18"/>
    <p:sldId id="625" r:id="rId19"/>
    <p:sldId id="627" r:id="rId20"/>
    <p:sldId id="562" r:id="rId21"/>
    <p:sldId id="628" r:id="rId22"/>
    <p:sldId id="629" r:id="rId23"/>
    <p:sldId id="631" r:id="rId24"/>
    <p:sldId id="630" r:id="rId25"/>
    <p:sldId id="632" r:id="rId26"/>
    <p:sldId id="633" r:id="rId27"/>
    <p:sldId id="634" r:id="rId28"/>
    <p:sldId id="635" r:id="rId29"/>
    <p:sldId id="637" r:id="rId30"/>
    <p:sldId id="638" r:id="rId31"/>
    <p:sldId id="639" r:id="rId32"/>
    <p:sldId id="640" r:id="rId33"/>
    <p:sldId id="641" r:id="rId34"/>
    <p:sldId id="370" r:id="rId35"/>
    <p:sldId id="644" r:id="rId3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DD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660"/>
  </p:normalViewPr>
  <p:slideViewPr>
    <p:cSldViewPr>
      <p:cViewPr varScale="1">
        <p:scale>
          <a:sx n="143" d="100"/>
          <a:sy n="143" d="100"/>
        </p:scale>
        <p:origin x="816" y="102"/>
      </p:cViewPr>
      <p:guideLst>
        <p:guide orient="horz" pos="180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คดี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SLAPPs 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ระหว่างปี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2540 - 2562 (</a:t>
            </a:r>
            <a:r>
              <a:rPr lang="th-TH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พฤษภาคม </a:t>
            </a:r>
            <a:r>
              <a:rPr lang="en-US" sz="2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2562)</a:t>
            </a:r>
          </a:p>
        </c:rich>
      </c:tx>
      <c:layout>
        <c:manualLayout>
          <c:xMode val="edge"/>
          <c:yMode val="edge"/>
          <c:x val="0.1249694426882771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Sheet1!$A$2:$A$24</c:f>
              <c:numCache>
                <c:formatCode>General</c:formatCode>
                <c:ptCount val="23"/>
                <c:pt idx="0">
                  <c:v>2540</c:v>
                </c:pt>
                <c:pt idx="1">
                  <c:v>2541</c:v>
                </c:pt>
                <c:pt idx="2">
                  <c:v>2542</c:v>
                </c:pt>
                <c:pt idx="3">
                  <c:v>2543</c:v>
                </c:pt>
                <c:pt idx="4">
                  <c:v>2544</c:v>
                </c:pt>
                <c:pt idx="5">
                  <c:v>2545</c:v>
                </c:pt>
                <c:pt idx="6">
                  <c:v>2546</c:v>
                </c:pt>
                <c:pt idx="7">
                  <c:v>2547</c:v>
                </c:pt>
                <c:pt idx="8">
                  <c:v>2548</c:v>
                </c:pt>
                <c:pt idx="9">
                  <c:v>2549</c:v>
                </c:pt>
                <c:pt idx="10">
                  <c:v>2550</c:v>
                </c:pt>
                <c:pt idx="11">
                  <c:v>2551</c:v>
                </c:pt>
                <c:pt idx="12">
                  <c:v>2552</c:v>
                </c:pt>
                <c:pt idx="13">
                  <c:v>2553</c:v>
                </c:pt>
                <c:pt idx="14">
                  <c:v>2554</c:v>
                </c:pt>
                <c:pt idx="15">
                  <c:v>2555</c:v>
                </c:pt>
                <c:pt idx="16">
                  <c:v>2556</c:v>
                </c:pt>
                <c:pt idx="17">
                  <c:v>2557</c:v>
                </c:pt>
                <c:pt idx="18">
                  <c:v>2558</c:v>
                </c:pt>
                <c:pt idx="19">
                  <c:v>2559</c:v>
                </c:pt>
                <c:pt idx="20">
                  <c:v>2560</c:v>
                </c:pt>
                <c:pt idx="21">
                  <c:v>2561</c:v>
                </c:pt>
                <c:pt idx="22">
                  <c:v>2562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15</c:v>
                </c:pt>
                <c:pt idx="17">
                  <c:v>31</c:v>
                </c:pt>
                <c:pt idx="18">
                  <c:v>31</c:v>
                </c:pt>
                <c:pt idx="19">
                  <c:v>39</c:v>
                </c:pt>
                <c:pt idx="20">
                  <c:v>22</c:v>
                </c:pt>
                <c:pt idx="21">
                  <c:v>38</c:v>
                </c:pt>
                <c:pt idx="22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7-46DB-AB27-6A48BCE24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20618656"/>
        <c:axId val="1551131328"/>
      </c:lineChart>
      <c:catAx>
        <c:axId val="14206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551131328"/>
        <c:crosses val="autoZero"/>
        <c:auto val="1"/>
        <c:lblAlgn val="ctr"/>
        <c:lblOffset val="100"/>
        <c:noMultiLvlLbl val="0"/>
      </c:catAx>
      <c:valAx>
        <c:axId val="15511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061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2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ภาพรวมคดี SLAPPs ปี 2540 - 2562 (พฤษภาคม)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3B-43BC-8A07-B5E9273B11C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3B-43BC-8A07-B5E9273B11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3B-43BC-8A07-B5E9273B11CE}"/>
              </c:ext>
            </c:extLst>
          </c:dPt>
          <c:cat>
            <c:strRef>
              <c:f>Sheet1!$A$2:$A$4</c:f>
              <c:strCache>
                <c:ptCount val="3"/>
                <c:pt idx="0">
                  <c:v>แพ่ง</c:v>
                </c:pt>
                <c:pt idx="1">
                  <c:v>แพ่งและอาญา</c:v>
                </c:pt>
                <c:pt idx="2">
                  <c:v>อาญา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9</c:v>
                </c:pt>
                <c:pt idx="2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3B-43BC-8A07-B5E9273B1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454277921287286E-2"/>
          <c:y val="3.4375000000000003E-2"/>
          <c:w val="0.47349587864913423"/>
          <c:h val="0.9312500000000000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70-4BAA-9E57-51F50A7D99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F09-456E-9D59-ECD403AE2D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F09-456E-9D59-ECD403AE2D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F09-456E-9D59-ECD403AE2D8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F09-456E-9D59-ECD403AE2D8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F09-456E-9D59-ECD403AE2D8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F09-456E-9D59-ECD403AE2D8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F09-456E-9D59-ECD403AE2D8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นักเคลื่อนไหวการเมือง</c:v>
                </c:pt>
                <c:pt idx="1">
                  <c:v>ประชนชนหรือชุมชนคัดค้านโครงการฯ</c:v>
                </c:pt>
                <c:pt idx="2">
                  <c:v>นักสิทธิฯ/นักพัฒนาเอกชน</c:v>
                </c:pt>
                <c:pt idx="3">
                  <c:v>ประชาชนที่สนใจการเมือง</c:v>
                </c:pt>
                <c:pt idx="4">
                  <c:v>สื่อมวลชน</c:v>
                </c:pt>
                <c:pt idx="5">
                  <c:v>ผู้ถูกละเมิด/ญาติที่เรียกร้องความเป็นธรรม</c:v>
                </c:pt>
                <c:pt idx="6">
                  <c:v>นักวิชาการ/อาจารย์</c:v>
                </c:pt>
                <c:pt idx="7">
                  <c:v>อื่นๆ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27.06</c:v>
                </c:pt>
                <c:pt idx="1">
                  <c:v>22.93</c:v>
                </c:pt>
                <c:pt idx="2">
                  <c:v>15.59</c:v>
                </c:pt>
                <c:pt idx="3">
                  <c:v>11.92</c:v>
                </c:pt>
                <c:pt idx="4">
                  <c:v>8.25</c:v>
                </c:pt>
                <c:pt idx="5">
                  <c:v>5.04</c:v>
                </c:pt>
                <c:pt idx="6">
                  <c:v>3.66</c:v>
                </c:pt>
                <c:pt idx="7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BAA-9E57-51F50A7D995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451531104710697"/>
          <c:y val="0.12573228346456694"/>
          <c:w val="0.39769124780789522"/>
          <c:h val="0.7867677165354330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H Kodchasal" panose="02000506000000020004" pitchFamily="2" charset="-34"/>
              <a:ea typeface="+mn-ea"/>
              <a:cs typeface="TH Kodchasal" panose="02000506000000020004" pitchFamily="2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454277921287286E-2"/>
          <c:y val="3.4375000000000003E-2"/>
          <c:w val="0.47349587864913423"/>
          <c:h val="0.9312500000000000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70-4BAA-9E57-51F50A7D99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B95-450C-BD04-D109EB7878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B95-450C-BD04-D109EB7878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B95-450C-BD04-D109EB7878D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B95-450C-BD04-D109EB7878D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723-4E0B-9799-F94750C3014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723-4E0B-9799-F94750C3014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6723-4E0B-9799-F94750C30143}"/>
              </c:ext>
            </c:extLst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723-4E0B-9799-F94750C3014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23-4E0B-9799-F94750C30143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23-4E0B-9799-F94750C3014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การปกครอง</c:v>
                </c:pt>
                <c:pt idx="1">
                  <c:v>สิ่งแวดล้อมและการพัฒนา</c:v>
                </c:pt>
                <c:pt idx="2">
                  <c:v>เจ้าหน้าที่รัฐ กระบวนการยุติธรรมและศาล</c:v>
                </c:pt>
                <c:pt idx="3">
                  <c:v>ทุจริต</c:v>
                </c:pt>
                <c:pt idx="4">
                  <c:v>สิทธิแรงงาน</c:v>
                </c:pt>
                <c:pt idx="5">
                  <c:v>สาธารณะสุข/การแพทย์</c:v>
                </c:pt>
                <c:pt idx="6">
                  <c:v>พลังงาน</c:v>
                </c:pt>
                <c:pt idx="7">
                  <c:v>อื่นๆ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39.130000000000003</c:v>
                </c:pt>
                <c:pt idx="1">
                  <c:v>32.07</c:v>
                </c:pt>
                <c:pt idx="2">
                  <c:v>12.26</c:v>
                </c:pt>
                <c:pt idx="3">
                  <c:v>5.66</c:v>
                </c:pt>
                <c:pt idx="4">
                  <c:v>5.18</c:v>
                </c:pt>
                <c:pt idx="5">
                  <c:v>2.35</c:v>
                </c:pt>
                <c:pt idx="6">
                  <c:v>2.35</c:v>
                </c:pt>
                <c:pt idx="7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BAA-9E57-51F50A7D995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451531104710697"/>
          <c:y val="0.12573228346456694"/>
          <c:w val="0.39769124780789522"/>
          <c:h val="0.7867677165354330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H Kodchasal" panose="02000506000000020004" pitchFamily="2" charset="-34"/>
              <a:ea typeface="+mn-ea"/>
              <a:cs typeface="TH Kodchasal" panose="02000506000000020004" pitchFamily="2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19915279891503E-2"/>
          <c:y val="4.6875E-2"/>
          <c:w val="0.47186515437549398"/>
          <c:h val="0.9531249999999998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70-4BAA-9E57-51F50A7D99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B1C-4925-8558-151A7D9661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B1C-4925-8558-151A7D9661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B1C-4925-8558-151A7D96614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B1C-4925-8558-151A7D96614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B1C-4925-8558-151A7D96614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B1C-4925-8558-151A7D96614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B1C-4925-8558-151A7D96614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D088-42B0-891E-057FD753037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088-42B0-891E-057FD753037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D088-42B0-891E-057FD753037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088-42B0-891E-057FD753037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088-42B0-891E-057FD753037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088-42B0-891E-057FD753037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088-42B0-891E-057FD753037C}"/>
              </c:ext>
            </c:extLst>
          </c:dPt>
          <c:dLbls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88-42B0-891E-057FD753037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88-42B0-891E-057FD753037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88-42B0-891E-057FD753037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88-42B0-891E-057FD753037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88-42B0-891E-057FD753037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88-42B0-891E-057FD753037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88-42B0-891E-057FD753037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Sheet1!$A$2:$A$16</c:f>
              <c:strCache>
                <c:ptCount val="15"/>
                <c:pt idx="0">
                  <c:v>การเผยแพร่ข้อมูลผ่านช่องทางออนไลน์</c:v>
                </c:pt>
                <c:pt idx="1">
                  <c:v>การชุมนุมสาธารณะ </c:v>
                </c:pt>
                <c:pt idx="2">
                  <c:v>การจัดกิจกรรมเชิงสัญลักษณ์ </c:v>
                </c:pt>
                <c:pt idx="3">
                  <c:v>การทำหนังสือร้องเรียนต่อหน่วยงาน </c:v>
                </c:pt>
                <c:pt idx="4">
                  <c:v>การให้สัมภาษณ์หรือเขียนบทความเผยแพร่ทางสื่อ</c:v>
                </c:pt>
                <c:pt idx="5">
                  <c:v>การชุมนุมหรือจัดกิจกรรมในพื้นที่โครงการ  </c:v>
                </c:pt>
                <c:pt idx="6">
                  <c:v>การเผยแพร่ข่าวหรือบทความในสำนักข่าวออนไลน์ </c:v>
                </c:pt>
                <c:pt idx="7">
                  <c:v>การแจกเอกสาร </c:v>
                </c:pt>
                <c:pt idx="8">
                  <c:v>การแถลงข่าวหรือแถลงการณ์ </c:v>
                </c:pt>
                <c:pt idx="9">
                  <c:v>การเข้าไปในพื้นที่ดำเนินโครงการเพื่อตรวจสอบ  </c:v>
                </c:pt>
                <c:pt idx="10">
                  <c:v>การสนับสนุนการจัดกิจกรรม </c:v>
                </c:pt>
                <c:pt idx="11">
                  <c:v>การทำหน้าที่สื่อมวลชน </c:v>
                </c:pt>
                <c:pt idx="12">
                  <c:v>การพูดในเวทีสัมมนา</c:v>
                </c:pt>
                <c:pt idx="13">
                  <c:v>การเผยแพร่รายงานวิจัยหรือรายงานการละเมิดสิทธิ</c:v>
                </c:pt>
                <c:pt idx="14">
                  <c:v>อื่นๆ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25.47</c:v>
                </c:pt>
                <c:pt idx="1">
                  <c:v>15.09</c:v>
                </c:pt>
                <c:pt idx="2">
                  <c:v>12.73</c:v>
                </c:pt>
                <c:pt idx="3">
                  <c:v>8.01</c:v>
                </c:pt>
                <c:pt idx="4">
                  <c:v>5.66</c:v>
                </c:pt>
                <c:pt idx="5">
                  <c:v>5.66</c:v>
                </c:pt>
                <c:pt idx="6">
                  <c:v>3.77</c:v>
                </c:pt>
                <c:pt idx="7">
                  <c:v>3.77</c:v>
                </c:pt>
                <c:pt idx="8">
                  <c:v>3.3</c:v>
                </c:pt>
                <c:pt idx="9">
                  <c:v>3.3</c:v>
                </c:pt>
                <c:pt idx="10">
                  <c:v>2.83</c:v>
                </c:pt>
                <c:pt idx="11">
                  <c:v>2.35</c:v>
                </c:pt>
                <c:pt idx="12">
                  <c:v>1.41</c:v>
                </c:pt>
                <c:pt idx="13">
                  <c:v>0.94</c:v>
                </c:pt>
                <c:pt idx="14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BAA-9E57-51F50A7D995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750380119128395"/>
          <c:y val="0.10385728346456694"/>
          <c:w val="0.42470275766371829"/>
          <c:h val="0.7867677165354330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H Kodchasal" panose="02000506000000020004" pitchFamily="2" charset="-34"/>
              <a:ea typeface="+mn-ea"/>
              <a:cs typeface="TH Kodchasal" panose="02000506000000020004" pitchFamily="2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454277921287286E-2"/>
          <c:y val="3.4375000000000003E-2"/>
          <c:w val="0.47349587864913423"/>
          <c:h val="0.9312500000000000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70-4BAA-9E57-51F50A7D99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DC73-4C5F-A83E-3CB0FE5488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C73-4C5F-A83E-3CB0FE54888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C73-4C5F-A83E-3CB0FE54888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C73-4C5F-A83E-3CB0FE54888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C73-4C5F-A83E-3CB0FE54888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C73-4C5F-A83E-3CB0FE54888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DC73-4C5F-A83E-3CB0FE548887}"/>
              </c:ext>
            </c:extLst>
          </c:dPt>
          <c:dLbls>
            <c:dLbl>
              <c:idx val="0"/>
              <c:layout>
                <c:manualLayout>
                  <c:x val="-9.307495733113838E-2"/>
                  <c:y val="0.136850824445431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70-4BAA-9E57-51F50A7D995F}"/>
                </c:ext>
              </c:extLst>
            </c:dLbl>
            <c:dLbl>
              <c:idx val="1"/>
              <c:layout>
                <c:manualLayout>
                  <c:x val="-0.11783569328890173"/>
                  <c:y val="-0.1315264739103062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73-4C5F-A83E-3CB0FE548887}"/>
                </c:ext>
              </c:extLst>
            </c:dLbl>
            <c:dLbl>
              <c:idx val="2"/>
              <c:layout>
                <c:manualLayout>
                  <c:x val="8.868933438162932E-2"/>
                  <c:y val="-0.1522267201792393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73-4C5F-A83E-3CB0FE548887}"/>
                </c:ext>
              </c:extLst>
            </c:dLbl>
            <c:dLbl>
              <c:idx val="3"/>
              <c:layout>
                <c:manualLayout>
                  <c:x val="0.12274387712002692"/>
                  <c:y val="-1.797630124430618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73-4C5F-A83E-3CB0FE548887}"/>
                </c:ext>
              </c:extLst>
            </c:dLbl>
            <c:dLbl>
              <c:idx val="4"/>
              <c:layout>
                <c:manualLayout>
                  <c:x val="9.0931346729064472E-2"/>
                  <c:y val="6.175355516053771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73-4C5F-A83E-3CB0FE548887}"/>
                </c:ext>
              </c:extLst>
            </c:dLbl>
            <c:dLbl>
              <c:idx val="5"/>
              <c:layout>
                <c:manualLayout>
                  <c:x val="6.7834909645969943E-2"/>
                  <c:y val="8.87253846794800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73-4C5F-A83E-3CB0FE548887}"/>
                </c:ext>
              </c:extLst>
            </c:dLbl>
            <c:dLbl>
              <c:idx val="6"/>
              <c:layout>
                <c:manualLayout>
                  <c:x val="6.4477942038594513E-2"/>
                  <c:y val="0.105881753879198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73-4C5F-A83E-3CB0FE548887}"/>
                </c:ext>
              </c:extLst>
            </c:dLbl>
            <c:dLbl>
              <c:idx val="7"/>
              <c:layout>
                <c:manualLayout>
                  <c:x val="5.1618063941692202E-2"/>
                  <c:y val="0.1099869111765359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73-4C5F-A83E-3CB0FE548887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หมิ่นประมาทอาญา</c:v>
                </c:pt>
                <c:pt idx="1">
                  <c:v>พ.ร.บ. คอมพิวเตอร์ฯ</c:v>
                </c:pt>
                <c:pt idx="2">
                  <c:v>ความมั่นคง/ความสงบเรียบร้อย</c:v>
                </c:pt>
                <c:pt idx="3">
                  <c:v>พ.ร.บ. ชุมนุมฯ</c:v>
                </c:pt>
                <c:pt idx="4">
                  <c:v>ทรัพย์</c:v>
                </c:pt>
                <c:pt idx="5">
                  <c:v>ปกครองและกระบวนการยุติธรรม</c:v>
                </c:pt>
                <c:pt idx="6">
                  <c:v>ร่างกาย/เสรีภาพ</c:v>
                </c:pt>
                <c:pt idx="7">
                  <c:v>แพ่ง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26.23</c:v>
                </c:pt>
                <c:pt idx="1">
                  <c:v>25.41</c:v>
                </c:pt>
                <c:pt idx="2">
                  <c:v>15.57</c:v>
                </c:pt>
                <c:pt idx="3">
                  <c:v>9.43</c:v>
                </c:pt>
                <c:pt idx="4">
                  <c:v>7.37</c:v>
                </c:pt>
                <c:pt idx="5">
                  <c:v>5.73</c:v>
                </c:pt>
                <c:pt idx="6">
                  <c:v>2.4500000000000002</c:v>
                </c:pt>
                <c:pt idx="7">
                  <c:v>7.54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BAA-9E57-51F50A7D995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451531104710697"/>
          <c:y val="0.12573228346456694"/>
          <c:w val="0.39769124780789522"/>
          <c:h val="0.7867677165354330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H Kodchasal" panose="02000506000000020004" pitchFamily="2" charset="-34"/>
              <a:ea typeface="+mn-ea"/>
              <a:cs typeface="TH Kodchasal" panose="02000506000000020004" pitchFamily="2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6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90118962816768"/>
          <c:y val="0.11535000770148811"/>
          <c:w val="0.62517359182313081"/>
          <c:h val="0.6946373242479230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F2-4E42-86A7-C22D1D4DF61C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F2-4E42-86A7-C22D1D4DF61C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F2-4E42-86A7-C22D1D4DF61C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F2-4E42-86A7-C22D1D4DF61C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DF2-4E42-86A7-C22D1D4DF61C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DF2-4E42-86A7-C22D1D4DF61C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DF2-4E42-86A7-C22D1D4DF61C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DF2-4E42-86A7-C22D1D4DF61C}"/>
              </c:ext>
            </c:extLst>
          </c:dPt>
          <c:dLbls>
            <c:dLbl>
              <c:idx val="0"/>
              <c:layout>
                <c:manualLayout>
                  <c:x val="-0.16666584976396959"/>
                  <c:y val="-0.182437310440890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TH Kodchasal" panose="02000506000000020004" pitchFamily="2" charset="-34"/>
                      <a:ea typeface="+mn-ea"/>
                      <a:cs typeface="TH Kodchasal" panose="02000506000000020004" pitchFamily="2" charset="-34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12130678290647"/>
                      <c:h val="0.103086357506402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DF2-4E42-86A7-C22D1D4DF61C}"/>
                </c:ext>
              </c:extLst>
            </c:dLbl>
            <c:dLbl>
              <c:idx val="1"/>
              <c:layout>
                <c:manualLayout>
                  <c:x val="0.15994410207144741"/>
                  <c:y val="0.166251026403360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TH Kodchasal" panose="02000506000000020004" pitchFamily="2" charset="-34"/>
                      <a:ea typeface="+mn-ea"/>
                      <a:cs typeface="TH Kodchasal" panose="02000506000000020004" pitchFamily="2" charset="-34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F2-4E42-86A7-C22D1D4DF61C}"/>
                </c:ext>
              </c:extLst>
            </c:dLbl>
            <c:dLbl>
              <c:idx val="2"/>
              <c:layout>
                <c:manualLayout>
                  <c:x val="8.868933438162932E-2"/>
                  <c:y val="-0.1522267201792393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F2-4E42-86A7-C22D1D4DF61C}"/>
                </c:ext>
              </c:extLst>
            </c:dLbl>
            <c:dLbl>
              <c:idx val="3"/>
              <c:layout>
                <c:manualLayout>
                  <c:x val="0.12274387712002692"/>
                  <c:y val="-1.797630124430618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F2-4E42-86A7-C22D1D4DF61C}"/>
                </c:ext>
              </c:extLst>
            </c:dLbl>
            <c:dLbl>
              <c:idx val="4"/>
              <c:layout>
                <c:manualLayout>
                  <c:x val="9.0931346729064472E-2"/>
                  <c:y val="6.175355516053771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F2-4E42-86A7-C22D1D4DF61C}"/>
                </c:ext>
              </c:extLst>
            </c:dLbl>
            <c:dLbl>
              <c:idx val="5"/>
              <c:layout>
                <c:manualLayout>
                  <c:x val="6.7834909645969943E-2"/>
                  <c:y val="8.872538467948001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DF2-4E42-86A7-C22D1D4DF61C}"/>
                </c:ext>
              </c:extLst>
            </c:dLbl>
            <c:dLbl>
              <c:idx val="6"/>
              <c:layout>
                <c:manualLayout>
                  <c:x val="6.4477942038594513E-2"/>
                  <c:y val="0.105881753879198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F2-4E42-86A7-C22D1D4DF61C}"/>
                </c:ext>
              </c:extLst>
            </c:dLbl>
            <c:dLbl>
              <c:idx val="7"/>
              <c:layout>
                <c:manualLayout>
                  <c:x val="5.1618063941692202E-2"/>
                  <c:y val="0.1099869111765359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DF2-4E42-86A7-C22D1D4DF6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กฎหมายปกติ</c:v>
                </c:pt>
                <c:pt idx="1">
                  <c:v>กฎหมายเฉพาะกิจ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77.459999999999994</c:v>
                </c:pt>
                <c:pt idx="1">
                  <c:v>22.54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DF2-4E42-86A7-C22D1D4DF61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6874097322519724"/>
          <c:y val="0.79923249268599783"/>
          <c:w val="0.41732168647928009"/>
          <c:h val="0.16972126553839698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H Kodchasal" panose="02000506000000020004" pitchFamily="2" charset="-34"/>
              <a:ea typeface="+mn-ea"/>
              <a:cs typeface="TH Kodchasal" panose="02000506000000020004" pitchFamily="2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FEF09C3-5432-4DA0-9890-3050357C5E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27E202-B8C5-4411-9AB9-001230F366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0FA2-A713-4856-8F75-7FAFAF357361}" type="datetimeFigureOut">
              <a:rPr lang="ko-KR" altLang="en-US" smtClean="0"/>
              <a:t>2019-06-18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05FDCCD-9920-4087-A8EF-840D6BF967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B30773E-42C5-4B13-84D2-DE05FB0C34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52E6A-8C14-4F5B-B0CB-3A4FCBC8D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795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866FF-EA9A-44BA-8DB2-FB8E70490571}" type="datetimeFigureOut">
              <a:rPr lang="ko-KR" altLang="en-US" smtClean="0"/>
              <a:t>2019-06-18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89A33-A361-4541-B6A7-456994CC0C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56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49293" y="1563638"/>
            <a:ext cx="3845416" cy="108012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49145" y="2634232"/>
            <a:ext cx="3845416" cy="79993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44300" y="0"/>
            <a:ext cx="5255402" cy="5143500"/>
            <a:chOff x="1619672" y="548680"/>
            <a:chExt cx="5904656" cy="5778928"/>
          </a:xfrm>
        </p:grpSpPr>
        <p:sp>
          <p:nvSpPr>
            <p:cNvPr id="5" name="Oval 4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44300" y="0"/>
            <a:ext cx="5255402" cy="5143500"/>
            <a:chOff x="1619672" y="548680"/>
            <a:chExt cx="5904656" cy="5778928"/>
          </a:xfrm>
        </p:grpSpPr>
        <p:sp>
          <p:nvSpPr>
            <p:cNvPr id="5" name="Oval 4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7" name="Straight Connector 6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105794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2681858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101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2754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31065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03817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691680" y="123478"/>
            <a:ext cx="745232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0" y="699542"/>
            <a:ext cx="745232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9814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00934" y="32249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00934" y="189860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00934" y="3474719"/>
            <a:ext cx="1583034" cy="138515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658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33116" y="843558"/>
            <a:ext cx="8077768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031416" y="2475359"/>
            <a:ext cx="1062118" cy="106211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12160" y="0"/>
            <a:ext cx="313184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131840" y="0"/>
            <a:ext cx="288032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3221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8244000" y="0"/>
            <a:ext cx="900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811908" y="0"/>
            <a:ext cx="2448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477595" y="0"/>
            <a:ext cx="2448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916268" y="0"/>
            <a:ext cx="900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730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444" y="915566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644008" y="915566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444" y="2912740"/>
            <a:ext cx="4104456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062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644464" y="2912740"/>
            <a:ext cx="4104000" cy="18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765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83048" y="0"/>
            <a:ext cx="2286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858000" y="698778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83048" y="2578606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298953" y="699542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2579370"/>
            <a:ext cx="2286000" cy="18722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1159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23528" y="248444"/>
            <a:ext cx="3294112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671560" y="1832620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105640" y="3416796"/>
            <a:ext cx="307792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23528" y="1832620"/>
            <a:ext cx="1728192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2105640" y="1832049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671560" y="248444"/>
            <a:ext cx="1512000" cy="1512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3147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191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154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7966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24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607" y="1275606"/>
            <a:ext cx="2526010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748616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986924" y="1374406"/>
            <a:ext cx="2319328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16357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023301"/>
            <a:ext cx="3024336" cy="366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687664" y="1164297"/>
            <a:ext cx="1744194" cy="2694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196830" y="1426241"/>
            <a:ext cx="1744194" cy="2694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195486"/>
            <a:ext cx="84249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771550"/>
            <a:ext cx="84249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92235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95936" y="2253238"/>
            <a:ext cx="5148064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95936" y="2726814"/>
            <a:ext cx="514806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41932" y="1244876"/>
            <a:ext cx="2693964" cy="2636602"/>
            <a:chOff x="1619672" y="548680"/>
            <a:chExt cx="5904656" cy="5778928"/>
          </a:xfrm>
        </p:grpSpPr>
        <p:sp>
          <p:nvSpPr>
            <p:cNvPr id="9" name="Oval 8"/>
            <p:cNvSpPr/>
            <p:nvPr userDrawn="1"/>
          </p:nvSpPr>
          <p:spPr>
            <a:xfrm>
              <a:off x="2411760" y="1268760"/>
              <a:ext cx="4320480" cy="4320480"/>
            </a:xfrm>
            <a:prstGeom prst="ellipse">
              <a:avLst/>
            </a:prstGeom>
            <a:noFill/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2" name="Oval 11"/>
            <p:cNvSpPr/>
            <p:nvPr userDrawn="1"/>
          </p:nvSpPr>
          <p:spPr>
            <a:xfrm>
              <a:off x="2483768" y="1340768"/>
              <a:ext cx="4176464" cy="417646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cxnSp>
          <p:nvCxnSpPr>
            <p:cNvPr id="13" name="Straight Connector 12"/>
            <p:cNvCxnSpPr/>
            <p:nvPr userDrawn="1"/>
          </p:nvCxnSpPr>
          <p:spPr>
            <a:xfrm>
              <a:off x="4572000" y="548680"/>
              <a:ext cx="0" cy="72008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4572000" y="5607528"/>
              <a:ext cx="0" cy="72008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6732240" y="3429000"/>
              <a:ext cx="792088" cy="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1619672" y="3429000"/>
              <a:ext cx="792088" cy="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6156176" y="2378312"/>
              <a:ext cx="792088" cy="33060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5431496" y="1124744"/>
              <a:ext cx="432048" cy="79208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3094136" y="1131624"/>
              <a:ext cx="613768" cy="785208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2195736" y="2090992"/>
              <a:ext cx="898400" cy="492240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3180984" y="4941168"/>
              <a:ext cx="526920" cy="57606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2456304" y="4329100"/>
              <a:ext cx="637832" cy="39604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>
              <a:off x="5979584" y="4142812"/>
              <a:ext cx="968680" cy="51032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5431496" y="4875464"/>
              <a:ext cx="490068" cy="732064"/>
            </a:xfrm>
            <a:prstGeom prst="line">
              <a:avLst/>
            </a:prstGeom>
            <a:ln w="190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0BF8-6686-4F02-AB36-9614142B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406FE-1165-421C-8D35-96F0CFEA6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B22AA-13F6-430C-B5C3-3ED6A132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B799C-1B8A-42C0-AD53-6DBEF2EC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C035E-958A-44D5-9920-E77375E90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691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8C7A-67F3-4CAD-9852-569FF656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E717F-25DD-4AF6-8E4C-C3F0B7258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9BF79-C6C8-4A28-B317-36AB5201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C1D1-F1BF-42DD-A7C6-2ED272DF8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16BF-016F-4056-985B-466516E68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384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AECB-6827-4D91-8EB5-800DD8EA2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BD6D-8344-4937-9A0D-E2DBE531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98055-7F4B-4E57-92A1-C43CE07E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8293C-337A-46B9-801C-405BA28F9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E3A87-6EF6-4E32-958D-D3BDE968E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5089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1E4F-8411-4152-A040-45E4E38D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C882-D441-40BC-AAB7-FB3EF79F6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FF742-A50B-4EB6-86AE-E67F120A5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B9172-F4DE-4657-A074-EF8778EE7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7DBE-C8F7-423C-9124-EE7B3D22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1AC0B-71D5-43A5-AD86-9668B4D92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980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204D3-549C-4770-B620-7E3D4678A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6D22-9474-474E-A4DD-36D304E57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ED9F3-E75B-4CB6-9C20-44656AF01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8604-4E78-4EF6-AF81-B832751C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C7266C-4F95-4B63-B8A4-5D430A6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605C0-AC58-49C3-BFDA-E7ADCFC7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CDB99B-8E2F-47DA-B6C3-50842D8C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0ACA83-753D-4AEE-B568-755DCF5E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7511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38EDC-8D44-427B-90E0-FBD0FBAC9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E544B-A36F-473A-86AF-50F024291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F2748-531A-4318-A370-27EDE49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E57-F20B-43D2-A268-2449E7D4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9365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EC2F6E-BB8D-4A07-B873-A379FEAE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64672-2E28-45BB-AB1E-9CA10E90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CF35-5028-4E4D-8F6E-2E2DF0FB4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215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471D-7A64-4A50-B9A6-0F3A7808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427B1-871E-4C56-AF97-3F78ADBF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52702-EC0A-4FBA-9939-DCF10E412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DDBB8-93FE-4585-A97D-0E391EE24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77A2A-D97D-4B06-A029-77A3A88DA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4E011-48A8-486A-BF53-E7C08517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40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2B76-0D50-4AE7-8E70-B69B2F112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00288-1A1C-45A8-B99A-68E661D70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9D42-4449-4938-BE9F-F8A02638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CB693-3AD5-4FB5-9BD7-DDA6EA89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CAAB-378F-4646-836D-6723AF226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A5F22-2F00-4B7E-95E3-D4E37EE6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569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3A36-A7B5-4AED-90CE-DAABE341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DD818-2AC6-4AD8-ADB0-757AE6DE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61BE-2670-413D-B85D-350DC6A0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469BC-9B02-4F1D-9332-C52CAA6CD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37A4D-841D-4B35-BD23-CCB82FC1C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021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4028CB-78B2-414A-9948-C32EA4A46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AA2E1-9030-407F-A8FB-98BCFFFDF7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22082-BED4-46DC-B1C0-9696140E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85038-E165-45A4-8C75-C8A3CA81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D7943-C606-446E-B743-3AB1AE58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47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3" r:id="rId3"/>
    <p:sldLayoutId id="2147483660" r:id="rId4"/>
    <p:sldLayoutId id="2147483661" r:id="rId5"/>
    <p:sldLayoutId id="2147483662" r:id="rId6"/>
    <p:sldLayoutId id="2147483664" r:id="rId7"/>
    <p:sldLayoutId id="2147483655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3" r:id="rId14"/>
    <p:sldLayoutId id="2147483672" r:id="rId15"/>
    <p:sldLayoutId id="2147483671" r:id="rId16"/>
    <p:sldLayoutId id="2147483656" r:id="rId1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3493B-E27E-4DC0-A41A-7E254FDDD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19A8B-408B-4DCB-AC39-AC640BF8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87CC5-FBB1-4FE5-893F-7BD071C75E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t>18/06/2019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E1BCB-E2F2-4D1B-BCFC-521169C8EA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173B-B48E-4DCF-8715-580539054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3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D89D44-B3A7-40A7-8F27-6D26A7C67186}"/>
              </a:ext>
            </a:extLst>
          </p:cNvPr>
          <p:cNvSpPr txBox="1"/>
          <p:nvPr/>
        </p:nvSpPr>
        <p:spPr>
          <a:xfrm>
            <a:off x="267478" y="2403341"/>
            <a:ext cx="437010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b="1" dirty="0">
                <a:latin typeface="Agency FB" panose="020B0503020202020204" pitchFamily="34" charset="0"/>
                <a:cs typeface="TH Kodchasal" panose="02000506000000020004" pitchFamily="2" charset="-34"/>
              </a:rPr>
              <a:t>SLAPP</a:t>
            </a:r>
            <a:endParaRPr lang="en-US" sz="15000" dirty="0">
              <a:latin typeface="Agency FB" panose="020B05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26F169-8769-41AC-BB4F-40C4BA696AEF}"/>
              </a:ext>
            </a:extLst>
          </p:cNvPr>
          <p:cNvSpPr txBox="1"/>
          <p:nvPr/>
        </p:nvSpPr>
        <p:spPr>
          <a:xfrm>
            <a:off x="309718" y="4299942"/>
            <a:ext cx="4446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gency FB" panose="020B0503020202020204" pitchFamily="34" charset="0"/>
                <a:cs typeface="TH Kodchasal" panose="02000506000000020004" pitchFamily="2" charset="-34"/>
              </a:rPr>
              <a:t>Strategic Lawsuit against Public Participation</a:t>
            </a:r>
            <a:endParaRPr lang="en-US" sz="2000" dirty="0">
              <a:latin typeface="Agency FB" panose="020B0503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E502EC-05D6-4557-AC1A-3DC82261B7EC}"/>
              </a:ext>
            </a:extLst>
          </p:cNvPr>
          <p:cNvSpPr txBox="1"/>
          <p:nvPr/>
        </p:nvSpPr>
        <p:spPr>
          <a:xfrm>
            <a:off x="321665" y="4641475"/>
            <a:ext cx="454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การดำเนินคดียุทธศาสตร์เพื่อต่อต้านการมีส่วนร่วมสาธารณะ</a:t>
            </a:r>
            <a:endParaRPr lang="en-US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3282CE4-4655-463B-8841-E2D228DDF220}"/>
              </a:ext>
            </a:extLst>
          </p:cNvPr>
          <p:cNvGrpSpPr/>
          <p:nvPr/>
        </p:nvGrpSpPr>
        <p:grpSpPr>
          <a:xfrm>
            <a:off x="4571999" y="2348800"/>
            <a:ext cx="4427985" cy="2815238"/>
            <a:chOff x="4791159" y="2427734"/>
            <a:chExt cx="4352841" cy="271576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0A8C803-B37D-42FA-BD8D-765656B8A7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8689" b="11350"/>
            <a:stretch/>
          </p:blipFill>
          <p:spPr>
            <a:xfrm>
              <a:off x="4791159" y="2571750"/>
              <a:ext cx="4352841" cy="2571750"/>
            </a:xfrm>
            <a:prstGeom prst="snip2Same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0895AD-5648-4AAB-980B-946D8A672DC8}"/>
                </a:ext>
              </a:extLst>
            </p:cNvPr>
            <p:cNvSpPr/>
            <p:nvPr/>
          </p:nvSpPr>
          <p:spPr>
            <a:xfrm>
              <a:off x="5796136" y="2427734"/>
              <a:ext cx="223224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8A50E5A-3076-4D4B-B94F-9B4A3E39B83D}"/>
              </a:ext>
            </a:extLst>
          </p:cNvPr>
          <p:cNvSpPr txBox="1"/>
          <p:nvPr/>
        </p:nvSpPr>
        <p:spPr>
          <a:xfrm>
            <a:off x="467544" y="987007"/>
            <a:ext cx="5025735" cy="120032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ข้อเสนอแนะสำหรับประเทศไทย</a:t>
            </a:r>
          </a:p>
          <a:p>
            <a:r>
              <a:rPr lang="th-TH" sz="2400" b="1" dirty="0">
                <a:solidFill>
                  <a:srgbClr val="0070C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ในการจัดการกับการดำเนินคดีเชิงยุทธศาสตร์</a:t>
            </a:r>
          </a:p>
          <a:p>
            <a:r>
              <a:rPr lang="th-TH" sz="2400" b="1" dirty="0">
                <a:solidFill>
                  <a:srgbClr val="0070C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เพื่อต่อต้านการมีส่วนร่วมสาธารณะ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7FD234-F84D-459D-A863-9872650E7B3C}"/>
              </a:ext>
            </a:extLst>
          </p:cNvPr>
          <p:cNvGrpSpPr/>
          <p:nvPr/>
        </p:nvGrpSpPr>
        <p:grpSpPr>
          <a:xfrm>
            <a:off x="4464915" y="1129439"/>
            <a:ext cx="2393781" cy="2393781"/>
            <a:chOff x="4449384" y="1121728"/>
            <a:chExt cx="2393781" cy="2393781"/>
          </a:xfrm>
        </p:grpSpPr>
        <p:pic>
          <p:nvPicPr>
            <p:cNvPr id="9" name="Picture 8" descr="A close up of a logo&#10;&#10;Description automatically generated">
              <a:extLst>
                <a:ext uri="{FF2B5EF4-FFF2-40B4-BE49-F238E27FC236}">
                  <a16:creationId xmlns:a16="http://schemas.microsoft.com/office/drawing/2014/main" id="{F289D930-6742-48E6-BF59-3DC1B9BF9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71752">
              <a:off x="4449384" y="1121728"/>
              <a:ext cx="2393781" cy="239378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88089A-C099-477E-87F6-043D8CC7578B}"/>
                </a:ext>
              </a:extLst>
            </p:cNvPr>
            <p:cNvSpPr txBox="1"/>
            <p:nvPr/>
          </p:nvSpPr>
          <p:spPr>
            <a:xfrm rot="3669399">
              <a:off x="5848273" y="1754166"/>
              <a:ext cx="704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LAW</a:t>
              </a:r>
            </a:p>
          </p:txBody>
        </p:sp>
      </p:grpSp>
      <p:pic>
        <p:nvPicPr>
          <p:cNvPr id="17" name="Graphic 16" descr="Pilot">
            <a:extLst>
              <a:ext uri="{FF2B5EF4-FFF2-40B4-BE49-F238E27FC236}">
                <a16:creationId xmlns:a16="http://schemas.microsoft.com/office/drawing/2014/main" id="{F1034D01-FB16-4EF2-B044-DF5A52DBD9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7580"/>
          <a:stretch/>
        </p:blipFill>
        <p:spPr>
          <a:xfrm>
            <a:off x="1907704" y="2388795"/>
            <a:ext cx="914400" cy="479327"/>
          </a:xfrm>
          <a:prstGeom prst="rect">
            <a:avLst/>
          </a:prstGeom>
        </p:spPr>
      </p:pic>
      <p:pic>
        <p:nvPicPr>
          <p:cNvPr id="20" name="Graphic 19" descr="Scales of justice">
            <a:extLst>
              <a:ext uri="{FF2B5EF4-FFF2-40B4-BE49-F238E27FC236}">
                <a16:creationId xmlns:a16="http://schemas.microsoft.com/office/drawing/2014/main" id="{0927E293-7F99-4A55-8140-BE5AC9266F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51179" t="19552" b="18359"/>
          <a:stretch/>
        </p:blipFill>
        <p:spPr>
          <a:xfrm>
            <a:off x="1331640" y="2868122"/>
            <a:ext cx="709816" cy="567724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AD06478-33A1-44A2-9E98-25E481F10F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109" y="483518"/>
            <a:ext cx="682281" cy="63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0497969-ECE0-41DB-BB6F-916F71C11F85}"/>
              </a:ext>
            </a:extLst>
          </p:cNvPr>
          <p:cNvGrpSpPr/>
          <p:nvPr/>
        </p:nvGrpSpPr>
        <p:grpSpPr>
          <a:xfrm>
            <a:off x="971600" y="1108361"/>
            <a:ext cx="7458378" cy="671301"/>
            <a:chOff x="1252769" y="1516793"/>
            <a:chExt cx="6793307" cy="671301"/>
          </a:xfrm>
        </p:grpSpPr>
        <p:sp>
          <p:nvSpPr>
            <p:cNvPr id="2" name="Arrow: Pentagon 1">
              <a:extLst>
                <a:ext uri="{FF2B5EF4-FFF2-40B4-BE49-F238E27FC236}">
                  <a16:creationId xmlns:a16="http://schemas.microsoft.com/office/drawing/2014/main" id="{E20D09A7-83DA-47D7-8835-65AA6E22E227}"/>
                </a:ext>
              </a:extLst>
            </p:cNvPr>
            <p:cNvSpPr/>
            <p:nvPr/>
          </p:nvSpPr>
          <p:spPr>
            <a:xfrm>
              <a:off x="1252769" y="1516793"/>
              <a:ext cx="1112273" cy="64465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75430F2-C29B-490A-A12B-C953EE76E860}"/>
                </a:ext>
              </a:extLst>
            </p:cNvPr>
            <p:cNvGrpSpPr/>
            <p:nvPr/>
          </p:nvGrpSpPr>
          <p:grpSpPr>
            <a:xfrm>
              <a:off x="2137833" y="1516793"/>
              <a:ext cx="5908243" cy="644655"/>
              <a:chOff x="2189480" y="2153920"/>
              <a:chExt cx="7213599" cy="1137920"/>
            </a:xfrm>
          </p:grpSpPr>
          <p:sp>
            <p:nvSpPr>
              <p:cNvPr id="3" name="Arrow: Chevron 2">
                <a:extLst>
                  <a:ext uri="{FF2B5EF4-FFF2-40B4-BE49-F238E27FC236}">
                    <a16:creationId xmlns:a16="http://schemas.microsoft.com/office/drawing/2014/main" id="{E4902C58-E153-4BF7-950A-D1AAB4AFC986}"/>
                  </a:ext>
                </a:extLst>
              </p:cNvPr>
              <p:cNvSpPr/>
              <p:nvPr/>
            </p:nvSpPr>
            <p:spPr>
              <a:xfrm>
                <a:off x="2189480" y="2153920"/>
                <a:ext cx="7172960" cy="1137920"/>
              </a:xfrm>
              <a:prstGeom prst="chevron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282F39"/>
                  </a:solidFill>
                  <a:latin typeface="Calibri" panose="020F0502020204030204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AE41742-CF4A-4F94-8B35-9ACD7CFFA56B}"/>
                  </a:ext>
                </a:extLst>
              </p:cNvPr>
              <p:cNvSpPr/>
              <p:nvPr/>
            </p:nvSpPr>
            <p:spPr>
              <a:xfrm>
                <a:off x="7779408" y="2153920"/>
                <a:ext cx="1623671" cy="11379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A83EA8-E44D-4CC9-982F-1B8B609D21F2}"/>
                </a:ext>
              </a:extLst>
            </p:cNvPr>
            <p:cNvSpPr txBox="1"/>
            <p:nvPr/>
          </p:nvSpPr>
          <p:spPr>
            <a:xfrm>
              <a:off x="1303193" y="1634096"/>
              <a:ext cx="7579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Kodchasal" panose="02000506000000020004" pitchFamily="2" charset="-34"/>
                </a:rPr>
                <a:t>01</a:t>
              </a:r>
              <a:endParaRPr lang="en-GB" sz="3000" b="1" dirty="0">
                <a:latin typeface="TH Kodchasal" panose="02000506000000020004" pitchFamily="2" charset="-34"/>
                <a:ea typeface="Noto Sans" panose="020B0502040504020204" pitchFamily="34"/>
                <a:cs typeface="TH Kodchasal" panose="02000506000000020004" pitchFamily="2" charset="-3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622EE78-8826-4D13-896F-3CE387814C90}"/>
                </a:ext>
              </a:extLst>
            </p:cNvPr>
            <p:cNvSpPr txBox="1"/>
            <p:nvPr/>
          </p:nvSpPr>
          <p:spPr>
            <a:xfrm>
              <a:off x="2453513" y="1606857"/>
              <a:ext cx="5508382" cy="48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นิยามและความคิดทั่วไปเกี่ยวกับ </a:t>
              </a:r>
              <a:r>
                <a:rPr lang="en-US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SLAPPs</a:t>
              </a:r>
              <a:r>
                <a:rPr lang="th-TH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 </a:t>
              </a:r>
              <a:endParaRPr lang="en-US" sz="1600" dirty="0">
                <a:latin typeface="TH Kodchasal" panose="02000506000000020004" pitchFamily="2" charset="-34"/>
                <a:ea typeface="Calibri" panose="020F0502020204030204" pitchFamily="34" charset="0"/>
                <a:cs typeface="TH Kodchasal" panose="02000506000000020004" pitchFamily="2" charset="-34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-12580" y="482958"/>
            <a:ext cx="35764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defTabSz="685800" latinLnBrk="0"/>
            <a:r>
              <a:rPr lang="th-TH" sz="2400" b="1" dirty="0">
                <a:solidFill>
                  <a:srgbClr val="282F3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</a:t>
            </a:r>
            <a:r>
              <a:rPr lang="th-TH" sz="2800" b="1" dirty="0">
                <a:solidFill>
                  <a:srgbClr val="282F3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เนื้อหาการนำเสนอ</a:t>
            </a:r>
            <a:endParaRPr lang="en-US" sz="2800" b="1" dirty="0">
              <a:solidFill>
                <a:srgbClr val="282F39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3A44DF-4651-41D6-A136-5CA6EE085A03}"/>
              </a:ext>
            </a:extLst>
          </p:cNvPr>
          <p:cNvGrpSpPr/>
          <p:nvPr/>
        </p:nvGrpSpPr>
        <p:grpSpPr>
          <a:xfrm>
            <a:off x="971599" y="1818102"/>
            <a:ext cx="7458379" cy="644655"/>
            <a:chOff x="1252769" y="2226534"/>
            <a:chExt cx="6793306" cy="644655"/>
          </a:xfrm>
          <a:solidFill>
            <a:schemeClr val="bg1">
              <a:lumMod val="65000"/>
            </a:schemeClr>
          </a:solidFill>
        </p:grpSpPr>
        <p:sp>
          <p:nvSpPr>
            <p:cNvPr id="9" name="Arrow: Pentagon 8">
              <a:extLst>
                <a:ext uri="{FF2B5EF4-FFF2-40B4-BE49-F238E27FC236}">
                  <a16:creationId xmlns:a16="http://schemas.microsoft.com/office/drawing/2014/main" id="{83FC3BF6-085A-465A-AC29-C6850C13445A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2A3799-0CD7-4C64-8242-AC9EA24CA07C}"/>
                </a:ext>
              </a:extLst>
            </p:cNvPr>
            <p:cNvGrpSpPr/>
            <p:nvPr/>
          </p:nvGrpSpPr>
          <p:grpSpPr>
            <a:xfrm>
              <a:off x="2137833" y="2226534"/>
              <a:ext cx="5908242" cy="644655"/>
              <a:chOff x="2189480" y="2153920"/>
              <a:chExt cx="7213599" cy="1137920"/>
            </a:xfrm>
            <a:grpFill/>
          </p:grpSpPr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69D05AF8-0362-40E3-A7E7-10278B88F503}"/>
                  </a:ext>
                </a:extLst>
              </p:cNvPr>
              <p:cNvSpPr/>
              <p:nvPr/>
            </p:nvSpPr>
            <p:spPr>
              <a:xfrm>
                <a:off x="2189480" y="2153920"/>
                <a:ext cx="7172960" cy="113792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282F39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0053719-8142-4D73-BD76-5FA6F7C9E069}"/>
                  </a:ext>
                </a:extLst>
              </p:cNvPr>
              <p:cNvSpPr/>
              <p:nvPr/>
            </p:nvSpPr>
            <p:spPr>
              <a:xfrm>
                <a:off x="7779408" y="2153920"/>
                <a:ext cx="1623671" cy="1137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22EE78-8826-4D13-896F-3CE387814C90}"/>
                </a:ext>
              </a:extLst>
            </p:cNvPr>
            <p:cNvSpPr txBox="1"/>
            <p:nvPr/>
          </p:nvSpPr>
          <p:spPr>
            <a:xfrm>
              <a:off x="2453512" y="2306790"/>
              <a:ext cx="5465826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สถานการณ์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 </a:t>
              </a:r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ในประเทศไทย 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A58B25-3FD1-4781-A09F-278CF0F780F9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2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1EA90F-171E-4544-93FB-3372CE2088E3}"/>
              </a:ext>
            </a:extLst>
          </p:cNvPr>
          <p:cNvGrpSpPr/>
          <p:nvPr/>
        </p:nvGrpSpPr>
        <p:grpSpPr>
          <a:xfrm>
            <a:off x="971599" y="2543013"/>
            <a:ext cx="7458379" cy="644655"/>
            <a:chOff x="1252769" y="2226534"/>
            <a:chExt cx="6793306" cy="64465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7" name="Arrow: Pentagon 36">
              <a:extLst>
                <a:ext uri="{FF2B5EF4-FFF2-40B4-BE49-F238E27FC236}">
                  <a16:creationId xmlns:a16="http://schemas.microsoft.com/office/drawing/2014/main" id="{9F4A7F86-559F-43C5-A9F3-AC56F9591824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3DB6986-E8C7-4F5D-A2A3-D55F2F9AC4A0}"/>
                </a:ext>
              </a:extLst>
            </p:cNvPr>
            <p:cNvGrpSpPr/>
            <p:nvPr/>
          </p:nvGrpSpPr>
          <p:grpSpPr>
            <a:xfrm>
              <a:off x="2137833" y="2226534"/>
              <a:ext cx="5908242" cy="644655"/>
              <a:chOff x="2189480" y="2153920"/>
              <a:chExt cx="7213599" cy="1137920"/>
            </a:xfrm>
            <a:grpFill/>
          </p:grpSpPr>
          <p:sp>
            <p:nvSpPr>
              <p:cNvPr id="41" name="Arrow: Chevron 40">
                <a:extLst>
                  <a:ext uri="{FF2B5EF4-FFF2-40B4-BE49-F238E27FC236}">
                    <a16:creationId xmlns:a16="http://schemas.microsoft.com/office/drawing/2014/main" id="{B06D1819-4864-4227-BB70-D283A6671E51}"/>
                  </a:ext>
                </a:extLst>
              </p:cNvPr>
              <p:cNvSpPr/>
              <p:nvPr/>
            </p:nvSpPr>
            <p:spPr>
              <a:xfrm>
                <a:off x="2189480" y="2153920"/>
                <a:ext cx="7172960" cy="113792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282F39"/>
                  </a:solidFill>
                  <a:latin typeface="Calibri" panose="020F0502020204030204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D344096-A537-4D38-A274-C02808E845B0}"/>
                  </a:ext>
                </a:extLst>
              </p:cNvPr>
              <p:cNvSpPr/>
              <p:nvPr/>
            </p:nvSpPr>
            <p:spPr>
              <a:xfrm>
                <a:off x="7779408" y="2153920"/>
                <a:ext cx="1623671" cy="1137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C60CF1-7423-4D9C-9CA8-DF7433D29784}"/>
                </a:ext>
              </a:extLst>
            </p:cNvPr>
            <p:cNvSpPr txBox="1"/>
            <p:nvPr/>
          </p:nvSpPr>
          <p:spPr>
            <a:xfrm>
              <a:off x="2453512" y="2350895"/>
              <a:ext cx="559256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หลักการและแนวทางในการจัดการกับคดี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FD5255D-2E70-4C2F-B2CC-040EA19038B2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3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26A8491-5D7E-4F88-B0A6-3CAC8BD5CBF5}"/>
              </a:ext>
            </a:extLst>
          </p:cNvPr>
          <p:cNvGrpSpPr/>
          <p:nvPr/>
        </p:nvGrpSpPr>
        <p:grpSpPr>
          <a:xfrm>
            <a:off x="971599" y="3286450"/>
            <a:ext cx="7458381" cy="644655"/>
            <a:chOff x="1252769" y="2226534"/>
            <a:chExt cx="6793307" cy="644655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44" name="Arrow: Pentagon 43">
              <a:extLst>
                <a:ext uri="{FF2B5EF4-FFF2-40B4-BE49-F238E27FC236}">
                  <a16:creationId xmlns:a16="http://schemas.microsoft.com/office/drawing/2014/main" id="{A6E27D8F-0CE2-42EB-B68A-5E9CB2F085F1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FAF6DAC-E558-4410-BA5B-B6F6BB42DB00}"/>
                </a:ext>
              </a:extLst>
            </p:cNvPr>
            <p:cNvGrpSpPr/>
            <p:nvPr/>
          </p:nvGrpSpPr>
          <p:grpSpPr>
            <a:xfrm>
              <a:off x="2137833" y="2226534"/>
              <a:ext cx="5908242" cy="644655"/>
              <a:chOff x="2189480" y="2153920"/>
              <a:chExt cx="7213599" cy="1137920"/>
            </a:xfrm>
            <a:grpFill/>
          </p:grpSpPr>
          <p:sp>
            <p:nvSpPr>
              <p:cNvPr id="48" name="Arrow: Chevron 47">
                <a:extLst>
                  <a:ext uri="{FF2B5EF4-FFF2-40B4-BE49-F238E27FC236}">
                    <a16:creationId xmlns:a16="http://schemas.microsoft.com/office/drawing/2014/main" id="{BE63039C-72D6-4FAC-B7FB-4FA582B42C37}"/>
                  </a:ext>
                </a:extLst>
              </p:cNvPr>
              <p:cNvSpPr/>
              <p:nvPr/>
            </p:nvSpPr>
            <p:spPr>
              <a:xfrm>
                <a:off x="2189480" y="2153920"/>
                <a:ext cx="7172960" cy="113792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282F39"/>
                  </a:solidFill>
                  <a:latin typeface="Calibri" panose="020F0502020204030204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7A5F83F-E5D4-4891-B64C-7B0996B67C74}"/>
                  </a:ext>
                </a:extLst>
              </p:cNvPr>
              <p:cNvSpPr/>
              <p:nvPr/>
            </p:nvSpPr>
            <p:spPr>
              <a:xfrm>
                <a:off x="7779408" y="2153920"/>
                <a:ext cx="1623671" cy="1137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FCA190D-DE70-4769-9E20-621748407E93}"/>
                </a:ext>
              </a:extLst>
            </p:cNvPr>
            <p:cNvSpPr txBox="1"/>
            <p:nvPr/>
          </p:nvSpPr>
          <p:spPr>
            <a:xfrm>
              <a:off x="2453512" y="2306790"/>
              <a:ext cx="5592564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กลไกทางกฎหมายในการจัดการ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 </a:t>
              </a:r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ในประเทศไทย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930DA5-BB30-4D66-A591-91670D49D8DB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4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AA89B9-D764-459D-BDD5-49E620812BA5}"/>
              </a:ext>
            </a:extLst>
          </p:cNvPr>
          <p:cNvGrpSpPr/>
          <p:nvPr/>
        </p:nvGrpSpPr>
        <p:grpSpPr>
          <a:xfrm>
            <a:off x="971599" y="4006911"/>
            <a:ext cx="7458381" cy="644655"/>
            <a:chOff x="1252769" y="2226534"/>
            <a:chExt cx="6793307" cy="64465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51" name="Arrow: Pentagon 50">
              <a:extLst>
                <a:ext uri="{FF2B5EF4-FFF2-40B4-BE49-F238E27FC236}">
                  <a16:creationId xmlns:a16="http://schemas.microsoft.com/office/drawing/2014/main" id="{77F57468-9F3B-4B81-A115-E895862D6FA2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B61E10A-3DF0-493D-9689-620F30BA4B19}"/>
                </a:ext>
              </a:extLst>
            </p:cNvPr>
            <p:cNvGrpSpPr/>
            <p:nvPr/>
          </p:nvGrpSpPr>
          <p:grpSpPr>
            <a:xfrm>
              <a:off x="2137833" y="2226534"/>
              <a:ext cx="5908242" cy="644655"/>
              <a:chOff x="2189480" y="2153920"/>
              <a:chExt cx="7213599" cy="1137920"/>
            </a:xfrm>
            <a:grpFill/>
          </p:grpSpPr>
          <p:sp>
            <p:nvSpPr>
              <p:cNvPr id="55" name="Arrow: Chevron 54">
                <a:extLst>
                  <a:ext uri="{FF2B5EF4-FFF2-40B4-BE49-F238E27FC236}">
                    <a16:creationId xmlns:a16="http://schemas.microsoft.com/office/drawing/2014/main" id="{FD53E687-F7F4-4D25-9470-EA1E077C1C67}"/>
                  </a:ext>
                </a:extLst>
              </p:cNvPr>
              <p:cNvSpPr/>
              <p:nvPr/>
            </p:nvSpPr>
            <p:spPr>
              <a:xfrm>
                <a:off x="2189480" y="2153920"/>
                <a:ext cx="7172960" cy="1137920"/>
              </a:xfrm>
              <a:prstGeom prst="chevr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282F39"/>
                  </a:solidFill>
                  <a:latin typeface="Calibri" panose="020F0502020204030204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2A426BB-8841-455F-A9CB-965B3E507084}"/>
                  </a:ext>
                </a:extLst>
              </p:cNvPr>
              <p:cNvSpPr/>
              <p:nvPr/>
            </p:nvSpPr>
            <p:spPr>
              <a:xfrm>
                <a:off x="7779408" y="2153920"/>
                <a:ext cx="1623671" cy="1137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 latinLnBrk="0">
                  <a:defRPr/>
                </a:pPr>
                <a:endParaRPr lang="en-US" sz="135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9340FA-BC37-4C3E-9750-EE9FABEAA00D}"/>
                </a:ext>
              </a:extLst>
            </p:cNvPr>
            <p:cNvSpPr txBox="1"/>
            <p:nvPr/>
          </p:nvSpPr>
          <p:spPr>
            <a:xfrm>
              <a:off x="2453512" y="2306790"/>
              <a:ext cx="5592564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บทสรุปและข้อเสนอแนะ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C59833-40D2-4FD6-B5C0-E3E0B7786BFE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5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00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A1BD13E-270C-4171-BF8D-B4192BBB890F}"/>
              </a:ext>
            </a:extLst>
          </p:cNvPr>
          <p:cNvGrpSpPr/>
          <p:nvPr/>
        </p:nvGrpSpPr>
        <p:grpSpPr>
          <a:xfrm>
            <a:off x="1" y="2571750"/>
            <a:ext cx="6156175" cy="648072"/>
            <a:chOff x="1252769" y="1516793"/>
            <a:chExt cx="6760022" cy="648072"/>
          </a:xfrm>
        </p:grpSpPr>
        <p:sp>
          <p:nvSpPr>
            <p:cNvPr id="10" name="Arrow: Pentagon 9">
              <a:extLst>
                <a:ext uri="{FF2B5EF4-FFF2-40B4-BE49-F238E27FC236}">
                  <a16:creationId xmlns:a16="http://schemas.microsoft.com/office/drawing/2014/main" id="{FCFA030D-C4E8-4500-8167-2F850150E80C}"/>
                </a:ext>
              </a:extLst>
            </p:cNvPr>
            <p:cNvSpPr/>
            <p:nvPr/>
          </p:nvSpPr>
          <p:spPr>
            <a:xfrm>
              <a:off x="1252769" y="1516793"/>
              <a:ext cx="1112273" cy="64465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8B8141A2-8F92-4D52-B53E-0E96AC247C14}"/>
                </a:ext>
              </a:extLst>
            </p:cNvPr>
            <p:cNvSpPr/>
            <p:nvPr/>
          </p:nvSpPr>
          <p:spPr>
            <a:xfrm>
              <a:off x="2137833" y="1516793"/>
              <a:ext cx="5874958" cy="644655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951324-2454-4969-AD67-95AB68B909B1}"/>
                </a:ext>
              </a:extLst>
            </p:cNvPr>
            <p:cNvSpPr txBox="1"/>
            <p:nvPr/>
          </p:nvSpPr>
          <p:spPr>
            <a:xfrm>
              <a:off x="1379740" y="1610867"/>
              <a:ext cx="75799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01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E845F4-E369-4452-BCDA-E73CECF712F4}"/>
                </a:ext>
              </a:extLst>
            </p:cNvPr>
            <p:cNvSpPr txBox="1"/>
            <p:nvPr/>
          </p:nvSpPr>
          <p:spPr>
            <a:xfrm>
              <a:off x="2596839" y="1626795"/>
              <a:ext cx="5020597" cy="487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th-TH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นิยามและความคิดทั่วไปเกี่ยวกับ </a:t>
              </a:r>
              <a:r>
                <a:rPr lang="en-US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SLAPPs</a:t>
              </a:r>
              <a:r>
                <a:rPr lang="th-TH" sz="2400" b="1" dirty="0">
                  <a:latin typeface="TH Kodchasal" panose="02000506000000020004" pitchFamily="2" charset="-34"/>
                  <a:ea typeface="Calibri" panose="020F0502020204030204" pitchFamily="34" charset="0"/>
                  <a:cs typeface="TH Kodchasal" panose="02000506000000020004" pitchFamily="2" charset="-34"/>
                </a:rPr>
                <a:t> </a:t>
              </a:r>
              <a:endParaRPr lang="en-US" sz="1600" dirty="0">
                <a:latin typeface="TH Kodchasal" panose="02000506000000020004" pitchFamily="2" charset="-34"/>
                <a:ea typeface="Calibri" panose="020F0502020204030204" pitchFamily="34" charset="0"/>
                <a:cs typeface="TH Kodchasal" panose="02000506000000020004" pitchFamily="2" charset="-34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7896FA-7038-47DD-99F4-8C464C285CC6}"/>
              </a:ext>
            </a:extLst>
          </p:cNvPr>
          <p:cNvSpPr txBox="1"/>
          <p:nvPr/>
        </p:nvSpPr>
        <p:spPr>
          <a:xfrm>
            <a:off x="2843808" y="1059582"/>
            <a:ext cx="4032448" cy="1938992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2000" b="1" dirty="0">
                <a:solidFill>
                  <a:schemeClr val="accent1"/>
                </a:solidFill>
                <a:latin typeface="Agency FB" panose="020B0503020202020204" pitchFamily="34" charset="0"/>
                <a:cs typeface="TH Kodchasal" panose="02000506000000020004" pitchFamily="2" charset="-34"/>
              </a:rPr>
              <a:t>SLAPP</a:t>
            </a:r>
            <a:endParaRPr lang="en-US" sz="120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83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511" y="411510"/>
            <a:ext cx="2920327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3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นิยามความหมาย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C33AAD6-02A0-4713-835E-309C036A87B4}"/>
              </a:ext>
            </a:extLst>
          </p:cNvPr>
          <p:cNvSpPr/>
          <p:nvPr/>
        </p:nvSpPr>
        <p:spPr>
          <a:xfrm>
            <a:off x="2475069" y="1217151"/>
            <a:ext cx="6273395" cy="339012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2627784" y="1411567"/>
            <a:ext cx="60132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= Strategic Lawsuit against Public Participation =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การฟ้องคดียุทธศาสตร์เพื่อต่อต้านการมีส่วนร่วมสาธารณะ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ได้รับการศึกษาจริงจังโดย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Penelope </a:t>
            </a:r>
            <a:r>
              <a:rPr lang="en-US" sz="20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Canan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George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en-US" sz="20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Pring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เป็นรูปแบบหนึ่งของการคุกคามโดยการใช้กระบวนการยุติธรรมเป็นเครื่องมือ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Judicial Harassment)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โดยเป็นการมุ่งคุกคามเฉพาะเจาะจงที่การมีส่วนร่วมสาธารณะหรือการใช้สิทธิทางการเมืองของประชาชน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การฟ้องคดี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เป็นไปเพื่อข่มขู่ มุ่งตอบโต้ หรือฟ้องเพื่อหยุดลงโทษการพูด หรือต่อต้านกิจกรรมทางการเมือง</a:t>
            </a:r>
          </a:p>
        </p:txBody>
      </p:sp>
      <p:pic>
        <p:nvPicPr>
          <p:cNvPr id="33" name="Picture 32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4181324-F122-4900-B5BC-06955C88B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83" y="1217152"/>
            <a:ext cx="2232247" cy="339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43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C33AAD6-02A0-4713-835E-309C036A87B4}"/>
              </a:ext>
            </a:extLst>
          </p:cNvPr>
          <p:cNvSpPr/>
          <p:nvPr/>
        </p:nvSpPr>
        <p:spPr>
          <a:xfrm>
            <a:off x="2024204" y="687531"/>
            <a:ext cx="4469388" cy="111408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2123583" y="837235"/>
            <a:ext cx="43700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การแปลงข้อพิพาท 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(Dispute Transformation) </a:t>
            </a:r>
            <a:endParaRPr lang="th-TH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การแปลงเวทีการต่อสู้ (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Forum Transformation) </a:t>
            </a:r>
            <a:endParaRPr lang="th-TH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การแปลงประเด็น (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Issue Transformation)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48D3F-5934-4EAC-BBE4-88A660ACF88B}"/>
              </a:ext>
            </a:extLst>
          </p:cNvPr>
          <p:cNvSpPr/>
          <p:nvPr/>
        </p:nvSpPr>
        <p:spPr>
          <a:xfrm>
            <a:off x="0" y="149658"/>
            <a:ext cx="604867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การฟ้องคดี 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จะมีผลเป็นการเปลี่ยนแปลงใน 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3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เรื่องสำคัญ </a:t>
            </a:r>
            <a:endParaRPr lang="en-US" altLang="ko-KR" sz="20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629CE4-A3BF-48DB-AF15-4377DAC6B036}"/>
              </a:ext>
            </a:extLst>
          </p:cNvPr>
          <p:cNvSpPr/>
          <p:nvPr/>
        </p:nvSpPr>
        <p:spPr>
          <a:xfrm>
            <a:off x="207400" y="3058364"/>
            <a:ext cx="246778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ข้อโต้แย้งทางการเมือง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เวทีสาธารณะ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ความเสียหายต่อสาธารณะ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8A1EC05-5AC1-4534-99CD-4D4F97EE3E39}"/>
              </a:ext>
            </a:extLst>
          </p:cNvPr>
          <p:cNvSpPr/>
          <p:nvPr/>
        </p:nvSpPr>
        <p:spPr>
          <a:xfrm>
            <a:off x="5722280" y="2955197"/>
            <a:ext cx="3269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ข้อโต้แย้งทางกฎหมาย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เวทีของกระบวนการยุติธรรมหรือศาล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ความเสียหายต่อส่วนตัวของผู้ฟ้องคดี 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10" name="Half Frame 9">
            <a:extLst>
              <a:ext uri="{FF2B5EF4-FFF2-40B4-BE49-F238E27FC236}">
                <a16:creationId xmlns:a16="http://schemas.microsoft.com/office/drawing/2014/main" id="{530091A7-1023-4ABD-A93A-297C3A34B565}"/>
              </a:ext>
            </a:extLst>
          </p:cNvPr>
          <p:cNvSpPr/>
          <p:nvPr/>
        </p:nvSpPr>
        <p:spPr>
          <a:xfrm rot="7894013">
            <a:off x="3799578" y="3280443"/>
            <a:ext cx="533385" cy="479172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229E11-68E5-4667-B884-F88D5D37B895}"/>
              </a:ext>
            </a:extLst>
          </p:cNvPr>
          <p:cNvGrpSpPr/>
          <p:nvPr/>
        </p:nvGrpSpPr>
        <p:grpSpPr>
          <a:xfrm>
            <a:off x="2771800" y="1995686"/>
            <a:ext cx="1080000" cy="1080000"/>
            <a:chOff x="2812446" y="2099894"/>
            <a:chExt cx="1080000" cy="108000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3A2D3F4-A34E-44B1-AD92-EE3AE9EDD18C}"/>
                </a:ext>
              </a:extLst>
            </p:cNvPr>
            <p:cNvSpPr/>
            <p:nvPr/>
          </p:nvSpPr>
          <p:spPr>
            <a:xfrm>
              <a:off x="2812446" y="2099894"/>
              <a:ext cx="1080000" cy="1080000"/>
            </a:xfrm>
            <a:prstGeom prst="ellips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4" name="Picture 3" descr="A close up of a sign&#10;&#10;Description automatically generated">
              <a:extLst>
                <a:ext uri="{FF2B5EF4-FFF2-40B4-BE49-F238E27FC236}">
                  <a16:creationId xmlns:a16="http://schemas.microsoft.com/office/drawing/2014/main" id="{83844F07-352D-46F0-87EE-086723ECA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144"/>
            <a:stretch/>
          </p:blipFill>
          <p:spPr>
            <a:xfrm>
              <a:off x="2967199" y="2292594"/>
              <a:ext cx="779393" cy="655758"/>
            </a:xfrm>
            <a:prstGeom prst="rect">
              <a:avLst/>
            </a:prstGeom>
          </p:spPr>
        </p:pic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345D5EAA-79DC-445A-A148-BE55AA18028F}"/>
              </a:ext>
            </a:extLst>
          </p:cNvPr>
          <p:cNvSpPr/>
          <p:nvPr/>
        </p:nvSpPr>
        <p:spPr>
          <a:xfrm>
            <a:off x="4524663" y="1987990"/>
            <a:ext cx="1080000" cy="1080000"/>
          </a:xfrm>
          <a:prstGeom prst="ellips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387047-F685-49F9-8D12-425C421516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t="17801" r="24515" b="16928"/>
          <a:stretch/>
        </p:blipFill>
        <p:spPr>
          <a:xfrm>
            <a:off x="4805880" y="2228617"/>
            <a:ext cx="504057" cy="616069"/>
          </a:xfrm>
          <a:prstGeom prst="flowChartAlternateProcess">
            <a:avLst/>
          </a:prstGeom>
          <a:ln w="285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030F585-B537-44CA-B804-60A1FA615E5D}"/>
              </a:ext>
            </a:extLst>
          </p:cNvPr>
          <p:cNvGrpSpPr/>
          <p:nvPr/>
        </p:nvGrpSpPr>
        <p:grpSpPr>
          <a:xfrm>
            <a:off x="4532377" y="2931790"/>
            <a:ext cx="1080000" cy="1080000"/>
            <a:chOff x="4427984" y="4052305"/>
            <a:chExt cx="1080000" cy="108000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CD17FB6-7891-4A8B-BB87-EC8C834F216D}"/>
                </a:ext>
              </a:extLst>
            </p:cNvPr>
            <p:cNvSpPr/>
            <p:nvPr/>
          </p:nvSpPr>
          <p:spPr>
            <a:xfrm>
              <a:off x="4427984" y="4052305"/>
              <a:ext cx="1080000" cy="1080000"/>
            </a:xfrm>
            <a:prstGeom prst="ellipse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2055365-3916-49FF-8E1B-26F7BC13B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8591" y="4263801"/>
              <a:ext cx="697077" cy="69707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0D56927-FF41-491A-BEA2-AFA5D8B24126}"/>
              </a:ext>
            </a:extLst>
          </p:cNvPr>
          <p:cNvGrpSpPr/>
          <p:nvPr/>
        </p:nvGrpSpPr>
        <p:grpSpPr>
          <a:xfrm>
            <a:off x="2774126" y="3017790"/>
            <a:ext cx="1080000" cy="1080000"/>
            <a:chOff x="2987824" y="4052305"/>
            <a:chExt cx="1080000" cy="10800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E57519E-E78E-4635-B7CB-0D0FD2763DCF}"/>
                </a:ext>
              </a:extLst>
            </p:cNvPr>
            <p:cNvSpPr/>
            <p:nvPr/>
          </p:nvSpPr>
          <p:spPr>
            <a:xfrm>
              <a:off x="2987824" y="4052305"/>
              <a:ext cx="1080000" cy="108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49A3FBB7-19BD-4A44-8518-E656443C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718" y="4317607"/>
              <a:ext cx="861012" cy="512441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6287815-8F8B-4C29-9505-17033BBFEEDC}"/>
              </a:ext>
            </a:extLst>
          </p:cNvPr>
          <p:cNvGrpSpPr/>
          <p:nvPr/>
        </p:nvGrpSpPr>
        <p:grpSpPr>
          <a:xfrm>
            <a:off x="2814315" y="3878527"/>
            <a:ext cx="1080000" cy="1080000"/>
            <a:chOff x="2987824" y="2721571"/>
            <a:chExt cx="1080000" cy="1080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27A76BB-024B-485B-A572-CF73CC58B676}"/>
                </a:ext>
              </a:extLst>
            </p:cNvPr>
            <p:cNvSpPr/>
            <p:nvPr/>
          </p:nvSpPr>
          <p:spPr>
            <a:xfrm>
              <a:off x="2987824" y="2721571"/>
              <a:ext cx="1080000" cy="1080000"/>
            </a:xfrm>
            <a:prstGeom prst="ellipse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7" name="Rectangle 30">
              <a:extLst>
                <a:ext uri="{FF2B5EF4-FFF2-40B4-BE49-F238E27FC236}">
                  <a16:creationId xmlns:a16="http://schemas.microsoft.com/office/drawing/2014/main" id="{1B8D2B32-8E3C-4B65-B26D-8D4CEE443CA3}"/>
                </a:ext>
              </a:extLst>
            </p:cNvPr>
            <p:cNvSpPr/>
            <p:nvPr/>
          </p:nvSpPr>
          <p:spPr>
            <a:xfrm>
              <a:off x="3337287" y="3071591"/>
              <a:ext cx="381073" cy="379959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5" name="Round Same Side Corner Rectangle 8">
              <a:extLst>
                <a:ext uri="{FF2B5EF4-FFF2-40B4-BE49-F238E27FC236}">
                  <a16:creationId xmlns:a16="http://schemas.microsoft.com/office/drawing/2014/main" id="{6263262F-E759-4FCD-A605-2D2F6ED1AAE4}"/>
                </a:ext>
              </a:extLst>
            </p:cNvPr>
            <p:cNvSpPr/>
            <p:nvPr/>
          </p:nvSpPr>
          <p:spPr>
            <a:xfrm>
              <a:off x="3203610" y="2864820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6" name="Round Same Side Corner Rectangle 20">
              <a:extLst>
                <a:ext uri="{FF2B5EF4-FFF2-40B4-BE49-F238E27FC236}">
                  <a16:creationId xmlns:a16="http://schemas.microsoft.com/office/drawing/2014/main" id="{3A7E6B37-9472-4259-95EC-96410F7A60DF}"/>
                </a:ext>
              </a:extLst>
            </p:cNvPr>
            <p:cNvSpPr/>
            <p:nvPr/>
          </p:nvSpPr>
          <p:spPr>
            <a:xfrm rot="10800000">
              <a:off x="3260453" y="3169799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FF00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Round Same Side Corner Rectangle 20">
              <a:extLst>
                <a:ext uri="{FF2B5EF4-FFF2-40B4-BE49-F238E27FC236}">
                  <a16:creationId xmlns:a16="http://schemas.microsoft.com/office/drawing/2014/main" id="{C23FC1DA-A850-4A26-8E81-C826326447CE}"/>
                </a:ext>
              </a:extLst>
            </p:cNvPr>
            <p:cNvSpPr/>
            <p:nvPr/>
          </p:nvSpPr>
          <p:spPr>
            <a:xfrm rot="10800000">
              <a:off x="3444074" y="3189275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Round Same Side Corner Rectangle 20">
              <a:extLst>
                <a:ext uri="{FF2B5EF4-FFF2-40B4-BE49-F238E27FC236}">
                  <a16:creationId xmlns:a16="http://schemas.microsoft.com/office/drawing/2014/main" id="{BA69161A-D9AD-4AA8-8468-A59CED299E03}"/>
                </a:ext>
              </a:extLst>
            </p:cNvPr>
            <p:cNvSpPr/>
            <p:nvPr/>
          </p:nvSpPr>
          <p:spPr>
            <a:xfrm rot="10800000">
              <a:off x="3368746" y="2727057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Round Same Side Corner Rectangle 20">
              <a:extLst>
                <a:ext uri="{FF2B5EF4-FFF2-40B4-BE49-F238E27FC236}">
                  <a16:creationId xmlns:a16="http://schemas.microsoft.com/office/drawing/2014/main" id="{B20360D2-5C78-4C5B-AA20-46E23EC8E28D}"/>
                </a:ext>
              </a:extLst>
            </p:cNvPr>
            <p:cNvSpPr/>
            <p:nvPr/>
          </p:nvSpPr>
          <p:spPr>
            <a:xfrm rot="10800000">
              <a:off x="3760015" y="3035534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Round Same Side Corner Rectangle 8">
              <a:extLst>
                <a:ext uri="{FF2B5EF4-FFF2-40B4-BE49-F238E27FC236}">
                  <a16:creationId xmlns:a16="http://schemas.microsoft.com/office/drawing/2014/main" id="{BEA5B8FD-6FDE-4A72-9936-F8291C59515F}"/>
                </a:ext>
              </a:extLst>
            </p:cNvPr>
            <p:cNvSpPr/>
            <p:nvPr/>
          </p:nvSpPr>
          <p:spPr>
            <a:xfrm>
              <a:off x="3088060" y="314904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Round Same Side Corner Rectangle 8">
              <a:extLst>
                <a:ext uri="{FF2B5EF4-FFF2-40B4-BE49-F238E27FC236}">
                  <a16:creationId xmlns:a16="http://schemas.microsoft.com/office/drawing/2014/main" id="{8A0B9EE4-C6DF-4678-B0A9-8B32657CF250}"/>
                </a:ext>
              </a:extLst>
            </p:cNvPr>
            <p:cNvSpPr/>
            <p:nvPr/>
          </p:nvSpPr>
          <p:spPr>
            <a:xfrm>
              <a:off x="3601639" y="2806271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Round Same Side Corner Rectangle 8">
              <a:extLst>
                <a:ext uri="{FF2B5EF4-FFF2-40B4-BE49-F238E27FC236}">
                  <a16:creationId xmlns:a16="http://schemas.microsoft.com/office/drawing/2014/main" id="{874D9A6C-703E-4D17-BFAE-3E1919DACB1F}"/>
                </a:ext>
              </a:extLst>
            </p:cNvPr>
            <p:cNvSpPr/>
            <p:nvPr/>
          </p:nvSpPr>
          <p:spPr>
            <a:xfrm>
              <a:off x="3620831" y="324358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8140C15-3C7C-4E1A-9C4C-BD2864A5F26F}"/>
              </a:ext>
            </a:extLst>
          </p:cNvPr>
          <p:cNvGrpSpPr/>
          <p:nvPr/>
        </p:nvGrpSpPr>
        <p:grpSpPr>
          <a:xfrm>
            <a:off x="4572120" y="3867894"/>
            <a:ext cx="1080000" cy="1080000"/>
            <a:chOff x="4427984" y="2721571"/>
            <a:chExt cx="1080000" cy="10800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0BF76D0-E058-4013-9923-3F35473A6666}"/>
                </a:ext>
              </a:extLst>
            </p:cNvPr>
            <p:cNvSpPr/>
            <p:nvPr/>
          </p:nvSpPr>
          <p:spPr>
            <a:xfrm>
              <a:off x="4427984" y="2721571"/>
              <a:ext cx="1080000" cy="108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43" name="Round Same Side Corner Rectangle 8">
              <a:extLst>
                <a:ext uri="{FF2B5EF4-FFF2-40B4-BE49-F238E27FC236}">
                  <a16:creationId xmlns:a16="http://schemas.microsoft.com/office/drawing/2014/main" id="{E2AA028F-0E47-438C-9EA7-F8A9AE90F45D}"/>
                </a:ext>
              </a:extLst>
            </p:cNvPr>
            <p:cNvSpPr/>
            <p:nvPr/>
          </p:nvSpPr>
          <p:spPr>
            <a:xfrm>
              <a:off x="4547424" y="303982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Round Same Side Corner Rectangle 20">
              <a:extLst>
                <a:ext uri="{FF2B5EF4-FFF2-40B4-BE49-F238E27FC236}">
                  <a16:creationId xmlns:a16="http://schemas.microsoft.com/office/drawing/2014/main" id="{B63E5466-A143-4DD8-B4D4-7070C474AA8A}"/>
                </a:ext>
              </a:extLst>
            </p:cNvPr>
            <p:cNvSpPr/>
            <p:nvPr/>
          </p:nvSpPr>
          <p:spPr>
            <a:xfrm rot="10800000">
              <a:off x="5167021" y="3050998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FF00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AC80B88-2F7E-45FB-AC0F-B6881C1A78AF}"/>
                </a:ext>
              </a:extLst>
            </p:cNvPr>
            <p:cNvSpPr/>
            <p:nvPr/>
          </p:nvSpPr>
          <p:spPr>
            <a:xfrm>
              <a:off x="4729481" y="3201763"/>
              <a:ext cx="432048" cy="2025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VS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696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91D7154-7104-477A-A267-29B7F59277CF}"/>
              </a:ext>
            </a:extLst>
          </p:cNvPr>
          <p:cNvGrpSpPr/>
          <p:nvPr/>
        </p:nvGrpSpPr>
        <p:grpSpPr>
          <a:xfrm>
            <a:off x="323839" y="1491630"/>
            <a:ext cx="1843049" cy="2358744"/>
            <a:chOff x="2050732" y="1266266"/>
            <a:chExt cx="3359467" cy="432546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8B83C53-B05F-482A-82A1-BE0464743B39}"/>
                </a:ext>
              </a:extLst>
            </p:cNvPr>
            <p:cNvGrpSpPr/>
            <p:nvPr/>
          </p:nvGrpSpPr>
          <p:grpSpPr>
            <a:xfrm>
              <a:off x="2050732" y="1266266"/>
              <a:ext cx="3359467" cy="4325468"/>
              <a:chOff x="5230813" y="2312988"/>
              <a:chExt cx="1733550" cy="2232025"/>
            </a:xfrm>
          </p:grpSpPr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9BA7F78A-5B92-4949-8F8C-8ECC299BC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4191001"/>
                <a:ext cx="41275" cy="60325"/>
              </a:xfrm>
              <a:custGeom>
                <a:avLst/>
                <a:gdLst>
                  <a:gd name="T0" fmla="*/ 0 w 13"/>
                  <a:gd name="T1" fmla="*/ 3 h 19"/>
                  <a:gd name="T2" fmla="*/ 4 w 13"/>
                  <a:gd name="T3" fmla="*/ 0 h 19"/>
                  <a:gd name="T4" fmla="*/ 10 w 13"/>
                  <a:gd name="T5" fmla="*/ 5 h 19"/>
                  <a:gd name="T6" fmla="*/ 5 w 13"/>
                  <a:gd name="T7" fmla="*/ 18 h 19"/>
                  <a:gd name="T8" fmla="*/ 0 w 13"/>
                  <a:gd name="T9" fmla="*/ 15 h 19"/>
                  <a:gd name="T10" fmla="*/ 0 w 13"/>
                  <a:gd name="T1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9">
                    <a:moveTo>
                      <a:pt x="0" y="3"/>
                    </a:moveTo>
                    <a:cubicBezTo>
                      <a:pt x="2" y="2"/>
                      <a:pt x="3" y="1"/>
                      <a:pt x="4" y="0"/>
                    </a:cubicBezTo>
                    <a:cubicBezTo>
                      <a:pt x="6" y="2"/>
                      <a:pt x="8" y="3"/>
                      <a:pt x="10" y="5"/>
                    </a:cubicBezTo>
                    <a:cubicBezTo>
                      <a:pt x="13" y="10"/>
                      <a:pt x="11" y="17"/>
                      <a:pt x="5" y="18"/>
                    </a:cubicBezTo>
                    <a:cubicBezTo>
                      <a:pt x="4" y="19"/>
                      <a:pt x="2" y="17"/>
                      <a:pt x="0" y="15"/>
                    </a:cubicBezTo>
                    <a:cubicBezTo>
                      <a:pt x="7" y="11"/>
                      <a:pt x="5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F5C40D60-8578-40FF-BE1E-194917DCCA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6" y="2944813"/>
                <a:ext cx="28575" cy="34925"/>
              </a:xfrm>
              <a:custGeom>
                <a:avLst/>
                <a:gdLst>
                  <a:gd name="T0" fmla="*/ 0 w 9"/>
                  <a:gd name="T1" fmla="*/ 10 h 11"/>
                  <a:gd name="T2" fmla="*/ 2 w 9"/>
                  <a:gd name="T3" fmla="*/ 1 h 11"/>
                  <a:gd name="T4" fmla="*/ 8 w 9"/>
                  <a:gd name="T5" fmla="*/ 1 h 11"/>
                  <a:gd name="T6" fmla="*/ 9 w 9"/>
                  <a:gd name="T7" fmla="*/ 3 h 11"/>
                  <a:gd name="T8" fmla="*/ 8 w 9"/>
                  <a:gd name="T9" fmla="*/ 4 h 11"/>
                  <a:gd name="T10" fmla="*/ 2 w 9"/>
                  <a:gd name="T11" fmla="*/ 11 h 11"/>
                  <a:gd name="T12" fmla="*/ 0 w 9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0" y="10"/>
                    </a:moveTo>
                    <a:cubicBezTo>
                      <a:pt x="1" y="7"/>
                      <a:pt x="1" y="4"/>
                      <a:pt x="2" y="1"/>
                    </a:cubicBezTo>
                    <a:cubicBezTo>
                      <a:pt x="2" y="0"/>
                      <a:pt x="6" y="1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3" y="3"/>
                      <a:pt x="2" y="7"/>
                      <a:pt x="2" y="11"/>
                    </a:cubicBezTo>
                    <a:cubicBezTo>
                      <a:pt x="1" y="11"/>
                      <a:pt x="1" y="10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C390EA27-1FE2-4756-A3F0-21C98E0E4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101" y="3649663"/>
                <a:ext cx="622300" cy="611188"/>
              </a:xfrm>
              <a:custGeom>
                <a:avLst/>
                <a:gdLst>
                  <a:gd name="T0" fmla="*/ 145 w 195"/>
                  <a:gd name="T1" fmla="*/ 111 h 192"/>
                  <a:gd name="T2" fmla="*/ 109 w 195"/>
                  <a:gd name="T3" fmla="*/ 179 h 192"/>
                  <a:gd name="T4" fmla="*/ 82 w 195"/>
                  <a:gd name="T5" fmla="*/ 183 h 192"/>
                  <a:gd name="T6" fmla="*/ 7 w 195"/>
                  <a:gd name="T7" fmla="*/ 107 h 192"/>
                  <a:gd name="T8" fmla="*/ 6 w 195"/>
                  <a:gd name="T9" fmla="*/ 84 h 192"/>
                  <a:gd name="T10" fmla="*/ 30 w 195"/>
                  <a:gd name="T11" fmla="*/ 85 h 192"/>
                  <a:gd name="T12" fmla="*/ 87 w 195"/>
                  <a:gd name="T13" fmla="*/ 142 h 192"/>
                  <a:gd name="T14" fmla="*/ 91 w 195"/>
                  <a:gd name="T15" fmla="*/ 146 h 192"/>
                  <a:gd name="T16" fmla="*/ 102 w 195"/>
                  <a:gd name="T17" fmla="*/ 124 h 192"/>
                  <a:gd name="T18" fmla="*/ 148 w 195"/>
                  <a:gd name="T19" fmla="*/ 39 h 192"/>
                  <a:gd name="T20" fmla="*/ 163 w 195"/>
                  <a:gd name="T21" fmla="*/ 11 h 192"/>
                  <a:gd name="T22" fmla="*/ 185 w 195"/>
                  <a:gd name="T23" fmla="*/ 3 h 192"/>
                  <a:gd name="T24" fmla="*/ 191 w 195"/>
                  <a:gd name="T25" fmla="*/ 26 h 192"/>
                  <a:gd name="T26" fmla="*/ 162 w 195"/>
                  <a:gd name="T27" fmla="*/ 79 h 192"/>
                  <a:gd name="T28" fmla="*/ 145 w 195"/>
                  <a:gd name="T29" fmla="*/ 11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" h="192">
                    <a:moveTo>
                      <a:pt x="145" y="111"/>
                    </a:moveTo>
                    <a:cubicBezTo>
                      <a:pt x="133" y="134"/>
                      <a:pt x="121" y="157"/>
                      <a:pt x="109" y="179"/>
                    </a:cubicBezTo>
                    <a:cubicBezTo>
                      <a:pt x="103" y="190"/>
                      <a:pt x="91" y="192"/>
                      <a:pt x="82" y="183"/>
                    </a:cubicBezTo>
                    <a:cubicBezTo>
                      <a:pt x="57" y="158"/>
                      <a:pt x="32" y="132"/>
                      <a:pt x="7" y="107"/>
                    </a:cubicBezTo>
                    <a:cubicBezTo>
                      <a:pt x="0" y="100"/>
                      <a:pt x="1" y="89"/>
                      <a:pt x="6" y="84"/>
                    </a:cubicBezTo>
                    <a:cubicBezTo>
                      <a:pt x="13" y="77"/>
                      <a:pt x="23" y="78"/>
                      <a:pt x="30" y="85"/>
                    </a:cubicBezTo>
                    <a:cubicBezTo>
                      <a:pt x="49" y="104"/>
                      <a:pt x="68" y="123"/>
                      <a:pt x="87" y="142"/>
                    </a:cubicBezTo>
                    <a:cubicBezTo>
                      <a:pt x="88" y="143"/>
                      <a:pt x="89" y="144"/>
                      <a:pt x="91" y="146"/>
                    </a:cubicBezTo>
                    <a:cubicBezTo>
                      <a:pt x="95" y="138"/>
                      <a:pt x="98" y="131"/>
                      <a:pt x="102" y="124"/>
                    </a:cubicBezTo>
                    <a:cubicBezTo>
                      <a:pt x="117" y="96"/>
                      <a:pt x="132" y="68"/>
                      <a:pt x="148" y="39"/>
                    </a:cubicBezTo>
                    <a:cubicBezTo>
                      <a:pt x="153" y="30"/>
                      <a:pt x="158" y="20"/>
                      <a:pt x="163" y="11"/>
                    </a:cubicBezTo>
                    <a:cubicBezTo>
                      <a:pt x="168" y="1"/>
                      <a:pt x="178" y="0"/>
                      <a:pt x="185" y="3"/>
                    </a:cubicBezTo>
                    <a:cubicBezTo>
                      <a:pt x="193" y="7"/>
                      <a:pt x="195" y="18"/>
                      <a:pt x="191" y="26"/>
                    </a:cubicBezTo>
                    <a:cubicBezTo>
                      <a:pt x="182" y="44"/>
                      <a:pt x="172" y="62"/>
                      <a:pt x="162" y="79"/>
                    </a:cubicBezTo>
                    <a:cubicBezTo>
                      <a:pt x="161" y="82"/>
                      <a:pt x="149" y="105"/>
                      <a:pt x="145" y="11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9AEF8173-5C3F-4A95-AFA5-151718BC36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30813" y="2312988"/>
                <a:ext cx="1733550" cy="2232025"/>
              </a:xfrm>
              <a:custGeom>
                <a:avLst/>
                <a:gdLst>
                  <a:gd name="T0" fmla="*/ 519 w 543"/>
                  <a:gd name="T1" fmla="*/ 420 h 700"/>
                  <a:gd name="T2" fmla="*/ 452 w 543"/>
                  <a:gd name="T3" fmla="*/ 344 h 700"/>
                  <a:gd name="T4" fmla="*/ 451 w 543"/>
                  <a:gd name="T5" fmla="*/ 131 h 700"/>
                  <a:gd name="T6" fmla="*/ 353 w 543"/>
                  <a:gd name="T7" fmla="*/ 120 h 700"/>
                  <a:gd name="T8" fmla="*/ 350 w 543"/>
                  <a:gd name="T9" fmla="*/ 120 h 700"/>
                  <a:gd name="T10" fmla="*/ 347 w 543"/>
                  <a:gd name="T11" fmla="*/ 93 h 700"/>
                  <a:gd name="T12" fmla="*/ 309 w 543"/>
                  <a:gd name="T13" fmla="*/ 76 h 700"/>
                  <a:gd name="T14" fmla="*/ 273 w 543"/>
                  <a:gd name="T15" fmla="*/ 18 h 700"/>
                  <a:gd name="T16" fmla="*/ 261 w 543"/>
                  <a:gd name="T17" fmla="*/ 10 h 700"/>
                  <a:gd name="T18" fmla="*/ 234 w 543"/>
                  <a:gd name="T19" fmla="*/ 2 h 700"/>
                  <a:gd name="T20" fmla="*/ 231 w 543"/>
                  <a:gd name="T21" fmla="*/ 2 h 700"/>
                  <a:gd name="T22" fmla="*/ 150 w 543"/>
                  <a:gd name="T23" fmla="*/ 69 h 700"/>
                  <a:gd name="T24" fmla="*/ 123 w 543"/>
                  <a:gd name="T25" fmla="*/ 75 h 700"/>
                  <a:gd name="T26" fmla="*/ 105 w 543"/>
                  <a:gd name="T27" fmla="*/ 114 h 700"/>
                  <a:gd name="T28" fmla="*/ 18 w 543"/>
                  <a:gd name="T29" fmla="*/ 120 h 700"/>
                  <a:gd name="T30" fmla="*/ 0 w 543"/>
                  <a:gd name="T31" fmla="*/ 371 h 700"/>
                  <a:gd name="T32" fmla="*/ 0 w 543"/>
                  <a:gd name="T33" fmla="*/ 606 h 700"/>
                  <a:gd name="T34" fmla="*/ 0 w 543"/>
                  <a:gd name="T35" fmla="*/ 607 h 700"/>
                  <a:gd name="T36" fmla="*/ 19 w 543"/>
                  <a:gd name="T37" fmla="*/ 621 h 700"/>
                  <a:gd name="T38" fmla="*/ 206 w 543"/>
                  <a:gd name="T39" fmla="*/ 625 h 700"/>
                  <a:gd name="T40" fmla="*/ 321 w 543"/>
                  <a:gd name="T41" fmla="*/ 695 h 700"/>
                  <a:gd name="T42" fmla="*/ 478 w 543"/>
                  <a:gd name="T43" fmla="*/ 651 h 700"/>
                  <a:gd name="T44" fmla="*/ 538 w 543"/>
                  <a:gd name="T45" fmla="*/ 473 h 700"/>
                  <a:gd name="T46" fmla="*/ 215 w 543"/>
                  <a:gd name="T47" fmla="*/ 35 h 700"/>
                  <a:gd name="T48" fmla="*/ 255 w 543"/>
                  <a:gd name="T49" fmla="*/ 45 h 700"/>
                  <a:gd name="T50" fmla="*/ 261 w 543"/>
                  <a:gd name="T51" fmla="*/ 51 h 700"/>
                  <a:gd name="T52" fmla="*/ 271 w 543"/>
                  <a:gd name="T53" fmla="*/ 76 h 700"/>
                  <a:gd name="T54" fmla="*/ 181 w 543"/>
                  <a:gd name="T55" fmla="*/ 75 h 700"/>
                  <a:gd name="T56" fmla="*/ 137 w 543"/>
                  <a:gd name="T57" fmla="*/ 107 h 700"/>
                  <a:gd name="T58" fmla="*/ 309 w 543"/>
                  <a:gd name="T59" fmla="*/ 108 h 700"/>
                  <a:gd name="T60" fmla="*/ 315 w 543"/>
                  <a:gd name="T61" fmla="*/ 160 h 700"/>
                  <a:gd name="T62" fmla="*/ 261 w 543"/>
                  <a:gd name="T63" fmla="*/ 166 h 700"/>
                  <a:gd name="T64" fmla="*/ 136 w 543"/>
                  <a:gd name="T65" fmla="*/ 160 h 700"/>
                  <a:gd name="T66" fmla="*/ 183 w 543"/>
                  <a:gd name="T67" fmla="*/ 588 h 700"/>
                  <a:gd name="T68" fmla="*/ 32 w 543"/>
                  <a:gd name="T69" fmla="*/ 290 h 700"/>
                  <a:gd name="T70" fmla="*/ 38 w 543"/>
                  <a:gd name="T71" fmla="*/ 152 h 700"/>
                  <a:gd name="T72" fmla="*/ 105 w 543"/>
                  <a:gd name="T73" fmla="*/ 158 h 700"/>
                  <a:gd name="T74" fmla="*/ 123 w 543"/>
                  <a:gd name="T75" fmla="*/ 197 h 700"/>
                  <a:gd name="T76" fmla="*/ 329 w 543"/>
                  <a:gd name="T77" fmla="*/ 197 h 700"/>
                  <a:gd name="T78" fmla="*/ 347 w 543"/>
                  <a:gd name="T79" fmla="*/ 158 h 700"/>
                  <a:gd name="T80" fmla="*/ 382 w 543"/>
                  <a:gd name="T81" fmla="*/ 152 h 700"/>
                  <a:gd name="T82" fmla="*/ 420 w 543"/>
                  <a:gd name="T83" fmla="*/ 157 h 700"/>
                  <a:gd name="T84" fmla="*/ 420 w 543"/>
                  <a:gd name="T85" fmla="*/ 327 h 700"/>
                  <a:gd name="T86" fmla="*/ 404 w 543"/>
                  <a:gd name="T87" fmla="*/ 329 h 700"/>
                  <a:gd name="T88" fmla="*/ 276 w 543"/>
                  <a:gd name="T89" fmla="*/ 339 h 700"/>
                  <a:gd name="T90" fmla="*/ 175 w 543"/>
                  <a:gd name="T91" fmla="*/ 452 h 700"/>
                  <a:gd name="T92" fmla="*/ 507 w 543"/>
                  <a:gd name="T93" fmla="*/ 536 h 700"/>
                  <a:gd name="T94" fmla="*/ 391 w 543"/>
                  <a:gd name="T95" fmla="*/ 661 h 700"/>
                  <a:gd name="T96" fmla="*/ 282 w 543"/>
                  <a:gd name="T97" fmla="*/ 648 h 700"/>
                  <a:gd name="T98" fmla="*/ 211 w 543"/>
                  <a:gd name="T99" fmla="*/ 572 h 700"/>
                  <a:gd name="T100" fmla="*/ 278 w 543"/>
                  <a:gd name="T101" fmla="*/ 374 h 700"/>
                  <a:gd name="T102" fmla="*/ 481 w 543"/>
                  <a:gd name="T103" fmla="*/ 421 h 700"/>
                  <a:gd name="T104" fmla="*/ 507 w 543"/>
                  <a:gd name="T105" fmla="*/ 536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3" h="700">
                    <a:moveTo>
                      <a:pt x="538" y="473"/>
                    </a:moveTo>
                    <a:cubicBezTo>
                      <a:pt x="534" y="454"/>
                      <a:pt x="528" y="437"/>
                      <a:pt x="519" y="420"/>
                    </a:cubicBezTo>
                    <a:cubicBezTo>
                      <a:pt x="504" y="393"/>
                      <a:pt x="483" y="370"/>
                      <a:pt x="457" y="353"/>
                    </a:cubicBezTo>
                    <a:cubicBezTo>
                      <a:pt x="453" y="351"/>
                      <a:pt x="452" y="348"/>
                      <a:pt x="452" y="344"/>
                    </a:cubicBezTo>
                    <a:cubicBezTo>
                      <a:pt x="452" y="276"/>
                      <a:pt x="452" y="208"/>
                      <a:pt x="452" y="140"/>
                    </a:cubicBezTo>
                    <a:cubicBezTo>
                      <a:pt x="452" y="137"/>
                      <a:pt x="452" y="134"/>
                      <a:pt x="451" y="131"/>
                    </a:cubicBezTo>
                    <a:cubicBezTo>
                      <a:pt x="448" y="123"/>
                      <a:pt x="442" y="120"/>
                      <a:pt x="434" y="120"/>
                    </a:cubicBezTo>
                    <a:cubicBezTo>
                      <a:pt x="407" y="120"/>
                      <a:pt x="380" y="120"/>
                      <a:pt x="353" y="120"/>
                    </a:cubicBezTo>
                    <a:cubicBezTo>
                      <a:pt x="352" y="120"/>
                      <a:pt x="351" y="120"/>
                      <a:pt x="350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7" y="120"/>
                      <a:pt x="347" y="119"/>
                      <a:pt x="347" y="114"/>
                    </a:cubicBezTo>
                    <a:cubicBezTo>
                      <a:pt x="347" y="107"/>
                      <a:pt x="347" y="100"/>
                      <a:pt x="347" y="93"/>
                    </a:cubicBezTo>
                    <a:cubicBezTo>
                      <a:pt x="347" y="81"/>
                      <a:pt x="341" y="76"/>
                      <a:pt x="329" y="76"/>
                    </a:cubicBezTo>
                    <a:cubicBezTo>
                      <a:pt x="322" y="75"/>
                      <a:pt x="316" y="75"/>
                      <a:pt x="309" y="76"/>
                    </a:cubicBezTo>
                    <a:cubicBezTo>
                      <a:pt x="304" y="76"/>
                      <a:pt x="303" y="74"/>
                      <a:pt x="302" y="69"/>
                    </a:cubicBezTo>
                    <a:cubicBezTo>
                      <a:pt x="300" y="48"/>
                      <a:pt x="290" y="31"/>
                      <a:pt x="273" y="18"/>
                    </a:cubicBezTo>
                    <a:cubicBezTo>
                      <a:pt x="269" y="15"/>
                      <a:pt x="265" y="13"/>
                      <a:pt x="261" y="10"/>
                    </a:cubicBezTo>
                    <a:cubicBezTo>
                      <a:pt x="261" y="10"/>
                      <a:pt x="261" y="10"/>
                      <a:pt x="261" y="10"/>
                    </a:cubicBezTo>
                    <a:cubicBezTo>
                      <a:pt x="259" y="9"/>
                      <a:pt x="257" y="8"/>
                      <a:pt x="255" y="8"/>
                    </a:cubicBezTo>
                    <a:cubicBezTo>
                      <a:pt x="249" y="5"/>
                      <a:pt x="242" y="3"/>
                      <a:pt x="234" y="2"/>
                    </a:cubicBezTo>
                    <a:cubicBezTo>
                      <a:pt x="233" y="2"/>
                      <a:pt x="232" y="2"/>
                      <a:pt x="231" y="2"/>
                    </a:cubicBezTo>
                    <a:cubicBezTo>
                      <a:pt x="231" y="2"/>
                      <a:pt x="231" y="2"/>
                      <a:pt x="231" y="2"/>
                    </a:cubicBezTo>
                    <a:cubicBezTo>
                      <a:pt x="212" y="0"/>
                      <a:pt x="194" y="6"/>
                      <a:pt x="179" y="18"/>
                    </a:cubicBezTo>
                    <a:cubicBezTo>
                      <a:pt x="162" y="31"/>
                      <a:pt x="152" y="48"/>
                      <a:pt x="150" y="69"/>
                    </a:cubicBezTo>
                    <a:cubicBezTo>
                      <a:pt x="149" y="74"/>
                      <a:pt x="148" y="76"/>
                      <a:pt x="143" y="75"/>
                    </a:cubicBezTo>
                    <a:cubicBezTo>
                      <a:pt x="136" y="75"/>
                      <a:pt x="129" y="75"/>
                      <a:pt x="123" y="75"/>
                    </a:cubicBezTo>
                    <a:cubicBezTo>
                      <a:pt x="111" y="75"/>
                      <a:pt x="105" y="81"/>
                      <a:pt x="105" y="93"/>
                    </a:cubicBezTo>
                    <a:cubicBezTo>
                      <a:pt x="105" y="100"/>
                      <a:pt x="105" y="107"/>
                      <a:pt x="105" y="114"/>
                    </a:cubicBezTo>
                    <a:cubicBezTo>
                      <a:pt x="105" y="120"/>
                      <a:pt x="105" y="120"/>
                      <a:pt x="98" y="120"/>
                    </a:cubicBezTo>
                    <a:cubicBezTo>
                      <a:pt x="72" y="120"/>
                      <a:pt x="45" y="121"/>
                      <a:pt x="18" y="120"/>
                    </a:cubicBezTo>
                    <a:cubicBezTo>
                      <a:pt x="7" y="120"/>
                      <a:pt x="0" y="127"/>
                      <a:pt x="0" y="139"/>
                    </a:cubicBezTo>
                    <a:cubicBezTo>
                      <a:pt x="0" y="216"/>
                      <a:pt x="0" y="293"/>
                      <a:pt x="0" y="371"/>
                    </a:cubicBezTo>
                    <a:cubicBezTo>
                      <a:pt x="0" y="448"/>
                      <a:pt x="0" y="526"/>
                      <a:pt x="0" y="603"/>
                    </a:cubicBezTo>
                    <a:cubicBezTo>
                      <a:pt x="0" y="604"/>
                      <a:pt x="0" y="605"/>
                      <a:pt x="0" y="606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1" y="609"/>
                      <a:pt x="1" y="610"/>
                      <a:pt x="1" y="611"/>
                    </a:cubicBezTo>
                    <a:cubicBezTo>
                      <a:pt x="4" y="619"/>
                      <a:pt x="11" y="621"/>
                      <a:pt x="19" y="621"/>
                    </a:cubicBezTo>
                    <a:cubicBezTo>
                      <a:pt x="78" y="621"/>
                      <a:pt x="138" y="621"/>
                      <a:pt x="197" y="621"/>
                    </a:cubicBezTo>
                    <a:cubicBezTo>
                      <a:pt x="201" y="621"/>
                      <a:pt x="203" y="622"/>
                      <a:pt x="206" y="625"/>
                    </a:cubicBezTo>
                    <a:cubicBezTo>
                      <a:pt x="216" y="636"/>
                      <a:pt x="226" y="647"/>
                      <a:pt x="237" y="657"/>
                    </a:cubicBezTo>
                    <a:cubicBezTo>
                      <a:pt x="261" y="677"/>
                      <a:pt x="290" y="689"/>
                      <a:pt x="321" y="695"/>
                    </a:cubicBezTo>
                    <a:cubicBezTo>
                      <a:pt x="350" y="700"/>
                      <a:pt x="378" y="698"/>
                      <a:pt x="406" y="690"/>
                    </a:cubicBezTo>
                    <a:cubicBezTo>
                      <a:pt x="433" y="682"/>
                      <a:pt x="457" y="669"/>
                      <a:pt x="478" y="651"/>
                    </a:cubicBezTo>
                    <a:cubicBezTo>
                      <a:pt x="511" y="621"/>
                      <a:pt x="532" y="584"/>
                      <a:pt x="539" y="540"/>
                    </a:cubicBezTo>
                    <a:cubicBezTo>
                      <a:pt x="543" y="518"/>
                      <a:pt x="542" y="495"/>
                      <a:pt x="538" y="473"/>
                    </a:cubicBezTo>
                    <a:close/>
                    <a:moveTo>
                      <a:pt x="197" y="44"/>
                    </a:moveTo>
                    <a:cubicBezTo>
                      <a:pt x="202" y="40"/>
                      <a:pt x="209" y="36"/>
                      <a:pt x="215" y="35"/>
                    </a:cubicBezTo>
                    <a:cubicBezTo>
                      <a:pt x="215" y="35"/>
                      <a:pt x="215" y="35"/>
                      <a:pt x="215" y="35"/>
                    </a:cubicBezTo>
                    <a:cubicBezTo>
                      <a:pt x="229" y="32"/>
                      <a:pt x="244" y="35"/>
                      <a:pt x="255" y="45"/>
                    </a:cubicBezTo>
                    <a:cubicBezTo>
                      <a:pt x="257" y="46"/>
                      <a:pt x="259" y="48"/>
                      <a:pt x="261" y="50"/>
                    </a:cubicBezTo>
                    <a:cubicBezTo>
                      <a:pt x="261" y="50"/>
                      <a:pt x="261" y="51"/>
                      <a:pt x="261" y="51"/>
                    </a:cubicBezTo>
                    <a:cubicBezTo>
                      <a:pt x="261" y="51"/>
                      <a:pt x="261" y="51"/>
                      <a:pt x="261" y="51"/>
                    </a:cubicBezTo>
                    <a:cubicBezTo>
                      <a:pt x="267" y="57"/>
                      <a:pt x="270" y="65"/>
                      <a:pt x="271" y="76"/>
                    </a:cubicBezTo>
                    <a:cubicBezTo>
                      <a:pt x="268" y="76"/>
                      <a:pt x="212" y="75"/>
                      <a:pt x="188" y="75"/>
                    </a:cubicBezTo>
                    <a:cubicBezTo>
                      <a:pt x="186" y="75"/>
                      <a:pt x="184" y="75"/>
                      <a:pt x="181" y="75"/>
                    </a:cubicBezTo>
                    <a:cubicBezTo>
                      <a:pt x="182" y="62"/>
                      <a:pt x="188" y="52"/>
                      <a:pt x="197" y="44"/>
                    </a:cubicBezTo>
                    <a:close/>
                    <a:moveTo>
                      <a:pt x="137" y="107"/>
                    </a:moveTo>
                    <a:cubicBezTo>
                      <a:pt x="139" y="107"/>
                      <a:pt x="141" y="107"/>
                      <a:pt x="142" y="107"/>
                    </a:cubicBezTo>
                    <a:cubicBezTo>
                      <a:pt x="167" y="107"/>
                      <a:pt x="278" y="108"/>
                      <a:pt x="309" y="108"/>
                    </a:cubicBezTo>
                    <a:cubicBezTo>
                      <a:pt x="311" y="108"/>
                      <a:pt x="313" y="108"/>
                      <a:pt x="315" y="108"/>
                    </a:cubicBezTo>
                    <a:cubicBezTo>
                      <a:pt x="315" y="110"/>
                      <a:pt x="315" y="145"/>
                      <a:pt x="315" y="160"/>
                    </a:cubicBezTo>
                    <a:cubicBezTo>
                      <a:pt x="315" y="165"/>
                      <a:pt x="314" y="166"/>
                      <a:pt x="310" y="166"/>
                    </a:cubicBezTo>
                    <a:cubicBezTo>
                      <a:pt x="293" y="166"/>
                      <a:pt x="261" y="166"/>
                      <a:pt x="261" y="166"/>
                    </a:cubicBezTo>
                    <a:cubicBezTo>
                      <a:pt x="221" y="165"/>
                      <a:pt x="182" y="165"/>
                      <a:pt x="142" y="166"/>
                    </a:cubicBezTo>
                    <a:cubicBezTo>
                      <a:pt x="138" y="166"/>
                      <a:pt x="136" y="165"/>
                      <a:pt x="136" y="160"/>
                    </a:cubicBezTo>
                    <a:cubicBezTo>
                      <a:pt x="137" y="144"/>
                      <a:pt x="137" y="123"/>
                      <a:pt x="137" y="107"/>
                    </a:cubicBezTo>
                    <a:close/>
                    <a:moveTo>
                      <a:pt x="183" y="588"/>
                    </a:moveTo>
                    <a:cubicBezTo>
                      <a:pt x="159" y="589"/>
                      <a:pt x="31" y="587"/>
                      <a:pt x="31" y="587"/>
                    </a:cubicBezTo>
                    <a:cubicBezTo>
                      <a:pt x="31" y="587"/>
                      <a:pt x="32" y="374"/>
                      <a:pt x="32" y="290"/>
                    </a:cubicBezTo>
                    <a:cubicBezTo>
                      <a:pt x="32" y="246"/>
                      <a:pt x="32" y="202"/>
                      <a:pt x="32" y="158"/>
                    </a:cubicBezTo>
                    <a:cubicBezTo>
                      <a:pt x="32" y="154"/>
                      <a:pt x="33" y="152"/>
                      <a:pt x="38" y="152"/>
                    </a:cubicBezTo>
                    <a:cubicBezTo>
                      <a:pt x="58" y="152"/>
                      <a:pt x="79" y="152"/>
                      <a:pt x="99" y="152"/>
                    </a:cubicBezTo>
                    <a:cubicBezTo>
                      <a:pt x="104" y="152"/>
                      <a:pt x="105" y="154"/>
                      <a:pt x="105" y="158"/>
                    </a:cubicBezTo>
                    <a:cubicBezTo>
                      <a:pt x="105" y="165"/>
                      <a:pt x="105" y="173"/>
                      <a:pt x="105" y="180"/>
                    </a:cubicBezTo>
                    <a:cubicBezTo>
                      <a:pt x="105" y="190"/>
                      <a:pt x="113" y="197"/>
                      <a:pt x="123" y="197"/>
                    </a:cubicBezTo>
                    <a:cubicBezTo>
                      <a:pt x="154" y="197"/>
                      <a:pt x="184" y="197"/>
                      <a:pt x="215" y="197"/>
                    </a:cubicBezTo>
                    <a:cubicBezTo>
                      <a:pt x="215" y="197"/>
                      <a:pt x="291" y="197"/>
                      <a:pt x="329" y="197"/>
                    </a:cubicBezTo>
                    <a:cubicBezTo>
                      <a:pt x="339" y="197"/>
                      <a:pt x="347" y="191"/>
                      <a:pt x="347" y="180"/>
                    </a:cubicBezTo>
                    <a:cubicBezTo>
                      <a:pt x="347" y="173"/>
                      <a:pt x="347" y="165"/>
                      <a:pt x="347" y="158"/>
                    </a:cubicBezTo>
                    <a:cubicBezTo>
                      <a:pt x="347" y="154"/>
                      <a:pt x="348" y="152"/>
                      <a:pt x="352" y="152"/>
                    </a:cubicBezTo>
                    <a:cubicBezTo>
                      <a:pt x="362" y="152"/>
                      <a:pt x="382" y="152"/>
                      <a:pt x="382" y="152"/>
                    </a:cubicBezTo>
                    <a:cubicBezTo>
                      <a:pt x="393" y="152"/>
                      <a:pt x="404" y="152"/>
                      <a:pt x="416" y="152"/>
                    </a:cubicBezTo>
                    <a:cubicBezTo>
                      <a:pt x="419" y="152"/>
                      <a:pt x="420" y="153"/>
                      <a:pt x="420" y="157"/>
                    </a:cubicBezTo>
                    <a:cubicBezTo>
                      <a:pt x="420" y="168"/>
                      <a:pt x="420" y="179"/>
                      <a:pt x="420" y="190"/>
                    </a:cubicBezTo>
                    <a:cubicBezTo>
                      <a:pt x="420" y="235"/>
                      <a:pt x="420" y="281"/>
                      <a:pt x="420" y="327"/>
                    </a:cubicBezTo>
                    <a:cubicBezTo>
                      <a:pt x="420" y="329"/>
                      <a:pt x="420" y="331"/>
                      <a:pt x="420" y="334"/>
                    </a:cubicBezTo>
                    <a:cubicBezTo>
                      <a:pt x="414" y="332"/>
                      <a:pt x="409" y="331"/>
                      <a:pt x="404" y="329"/>
                    </a:cubicBezTo>
                    <a:cubicBezTo>
                      <a:pt x="378" y="321"/>
                      <a:pt x="351" y="321"/>
                      <a:pt x="324" y="324"/>
                    </a:cubicBezTo>
                    <a:cubicBezTo>
                      <a:pt x="308" y="327"/>
                      <a:pt x="292" y="332"/>
                      <a:pt x="276" y="339"/>
                    </a:cubicBezTo>
                    <a:cubicBezTo>
                      <a:pt x="275" y="339"/>
                      <a:pt x="261" y="346"/>
                      <a:pt x="261" y="346"/>
                    </a:cubicBezTo>
                    <a:cubicBezTo>
                      <a:pt x="220" y="371"/>
                      <a:pt x="190" y="406"/>
                      <a:pt x="175" y="452"/>
                    </a:cubicBezTo>
                    <a:cubicBezTo>
                      <a:pt x="160" y="498"/>
                      <a:pt x="164" y="544"/>
                      <a:pt x="183" y="588"/>
                    </a:cubicBezTo>
                    <a:close/>
                    <a:moveTo>
                      <a:pt x="507" y="536"/>
                    </a:moveTo>
                    <a:cubicBezTo>
                      <a:pt x="501" y="572"/>
                      <a:pt x="484" y="603"/>
                      <a:pt x="456" y="627"/>
                    </a:cubicBezTo>
                    <a:cubicBezTo>
                      <a:pt x="437" y="644"/>
                      <a:pt x="415" y="655"/>
                      <a:pt x="391" y="661"/>
                    </a:cubicBezTo>
                    <a:cubicBezTo>
                      <a:pt x="376" y="665"/>
                      <a:pt x="361" y="666"/>
                      <a:pt x="346" y="666"/>
                    </a:cubicBezTo>
                    <a:cubicBezTo>
                      <a:pt x="324" y="665"/>
                      <a:pt x="302" y="659"/>
                      <a:pt x="282" y="648"/>
                    </a:cubicBezTo>
                    <a:cubicBezTo>
                      <a:pt x="280" y="647"/>
                      <a:pt x="270" y="641"/>
                      <a:pt x="268" y="640"/>
                    </a:cubicBezTo>
                    <a:cubicBezTo>
                      <a:pt x="242" y="623"/>
                      <a:pt x="224" y="600"/>
                      <a:pt x="211" y="572"/>
                    </a:cubicBezTo>
                    <a:cubicBezTo>
                      <a:pt x="198" y="544"/>
                      <a:pt x="195" y="514"/>
                      <a:pt x="200" y="484"/>
                    </a:cubicBezTo>
                    <a:cubicBezTo>
                      <a:pt x="209" y="435"/>
                      <a:pt x="235" y="398"/>
                      <a:pt x="278" y="374"/>
                    </a:cubicBezTo>
                    <a:cubicBezTo>
                      <a:pt x="304" y="359"/>
                      <a:pt x="331" y="352"/>
                      <a:pt x="360" y="354"/>
                    </a:cubicBezTo>
                    <a:cubicBezTo>
                      <a:pt x="411" y="357"/>
                      <a:pt x="452" y="379"/>
                      <a:pt x="481" y="421"/>
                    </a:cubicBezTo>
                    <a:cubicBezTo>
                      <a:pt x="493" y="437"/>
                      <a:pt x="501" y="455"/>
                      <a:pt x="506" y="475"/>
                    </a:cubicBezTo>
                    <a:cubicBezTo>
                      <a:pt x="510" y="495"/>
                      <a:pt x="511" y="515"/>
                      <a:pt x="507" y="53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55FD339-6624-469D-9E75-56140C89AEE5}"/>
                </a:ext>
              </a:extLst>
            </p:cNvPr>
            <p:cNvCxnSpPr/>
            <p:nvPr/>
          </p:nvCxnSpPr>
          <p:spPr>
            <a:xfrm>
              <a:off x="2489200" y="274320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612B0EC-E1FC-452C-8A5D-8A96934ACE96}"/>
                </a:ext>
              </a:extLst>
            </p:cNvPr>
            <p:cNvCxnSpPr/>
            <p:nvPr/>
          </p:nvCxnSpPr>
          <p:spPr>
            <a:xfrm>
              <a:off x="2489200" y="306324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1043069-413C-49D4-8B80-40AF0EAE5EE9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383280"/>
              <a:ext cx="8534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97EB301-14C4-4DFE-B42B-473BC0BCD6F9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693160"/>
              <a:ext cx="635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BC917EB-9D8B-4B59-A3AC-3DB6C8C02DE6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013200"/>
              <a:ext cx="4775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521A0EA-AC72-4870-82E3-4972FC968A8C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3332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8334326-78D0-4D4C-A570-C3A654DA6E92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6380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82872" y="1366360"/>
            <a:ext cx="352594" cy="351770"/>
            <a:chOff x="6493081" y="1742364"/>
            <a:chExt cx="660464" cy="65769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54478" y="1352929"/>
            <a:ext cx="5489930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เป็นการฟ้องคดีแพ่ง รวมถึงการฟ้องแย้ง หรือการร้องสอด 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79373" y="1918576"/>
            <a:ext cx="352594" cy="351770"/>
            <a:chOff x="6493081" y="1742364"/>
            <a:chExt cx="660464" cy="65769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76263" y="3435846"/>
            <a:ext cx="352594" cy="351770"/>
            <a:chOff x="6493081" y="1742364"/>
            <a:chExt cx="660464" cy="65769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84538" y="2638656"/>
            <a:ext cx="352594" cy="351770"/>
            <a:chOff x="6493081" y="1742364"/>
            <a:chExt cx="660464" cy="65769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57649" y="1918576"/>
            <a:ext cx="5486759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เป็นการฟ้องต่อบุคคลหรือกลุ่มบุคคลนอกภาครัฐ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(NGOs)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54477" y="2452639"/>
            <a:ext cx="5486759" cy="70788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จากการสื่อสารที่ทำขึ้นเพื่อให้เกิดอิทธิพลต่อการดำเนินการหรือผลลัพธ์ทางรัฐบาล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(government action or outcome)</a:t>
            </a:r>
            <a:endParaRPr lang="en-GB" sz="2000" b="1" dirty="0">
              <a:latin typeface="TH SarabunPSK" panose="020B0500040200020003" pitchFamily="34" charset="-34"/>
              <a:ea typeface="Noto Sans" panose="020B0502040504020204" pitchFamily="34"/>
              <a:cs typeface="TH SarabunPSK" panose="020B0500040200020003" pitchFamily="34" charset="-34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47807" y="3291830"/>
            <a:ext cx="5493429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เกี่ยวกับสาธารณะหรือประเด็นที่มีความสำคัญทางสังคม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8E2B56C-5E97-4CB3-8C2D-A41416E461E1}"/>
              </a:ext>
            </a:extLst>
          </p:cNvPr>
          <p:cNvSpPr txBox="1"/>
          <p:nvPr/>
        </p:nvSpPr>
        <p:spPr>
          <a:xfrm>
            <a:off x="0" y="315922"/>
            <a:ext cx="5152575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เกณฑ์การพิจารณาคดีที่เข้าข่ายเป็น </a:t>
            </a:r>
            <a:r>
              <a:rPr lang="en-US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endParaRPr lang="en-US" sz="24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992778-77AB-4752-A235-B0F327559986}"/>
              </a:ext>
            </a:extLst>
          </p:cNvPr>
          <p:cNvSpPr txBox="1"/>
          <p:nvPr/>
        </p:nvSpPr>
        <p:spPr>
          <a:xfrm>
            <a:off x="326016" y="890607"/>
            <a:ext cx="844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เดิม </a:t>
            </a:r>
            <a:r>
              <a:rPr lang="en-US" sz="2000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Canan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en-US" sz="2000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Pring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ได้ใช้หลักเกณฑ์ </a:t>
            </a:r>
            <a:r>
              <a:rPr lang="en-US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4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ประการ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เพื่อจำแนกกรณีศึกษาในงานวิจัยของพวกเขา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2664D-24F2-403D-8B60-337EF91DCD48}"/>
              </a:ext>
            </a:extLst>
          </p:cNvPr>
          <p:cNvSpPr txBox="1"/>
          <p:nvPr/>
        </p:nvSpPr>
        <p:spPr>
          <a:xfrm>
            <a:off x="467544" y="3941323"/>
            <a:ext cx="8444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Note :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ปัจจุบัน คดี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ได้ขยายขอบเขตคลุมลักษณะของคดีประเภทอื่นนอกจากคดีแพ่ง รวมถึงฟ้องต่อบุคคลหรือหน่วยงาน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ใดๆ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ไม่เฉพาะแต่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NGOs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เช่น ฟิลิปปินส์ กำหนดให้คดี “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SLAPPs”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ครอบคลุมถึงการดำเนินคดีทางแพ่ง  อาญา และปกครอง และครอบคลุการฟ้องบุคคลหรือหน่วยง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ใดๆ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ที่สังหักหน่วยงานรัฐด้วยเป็นต้น  </a:t>
            </a:r>
          </a:p>
        </p:txBody>
      </p:sp>
    </p:spTree>
    <p:extLst>
      <p:ext uri="{BB962C8B-B14F-4D97-AF65-F5344CB8AC3E}">
        <p14:creationId xmlns:p14="http://schemas.microsoft.com/office/powerpoint/2010/main" val="12179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0647"/>
            <a:ext cx="5152575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เกณฑ์การพิจารณาคดีที่เข้าข่ายเป็น </a:t>
            </a:r>
            <a:r>
              <a:rPr lang="en-US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endParaRPr lang="en-US" sz="24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539552" y="800353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ในรายงานชิ้นนี้จึงกำหนดนิยามของ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ว่าคือ 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การฟ้องคดีเพื่อคุกคามการใช้สิทธิตามรัฐธรรมนูญเกี่ยวกับประเด็นสาธารณะ หรือการดำเนินการอื่นใดเพื่อสนับสนุนการใช้สิทธิตามรัฐธรรมนูญเกี่ยวกับประเด็นสาธารณะ</a:t>
            </a:r>
            <a:endParaRPr lang="en-US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1C2191-4C54-4312-91B2-64F40A9230F8}"/>
              </a:ext>
            </a:extLst>
          </p:cNvPr>
          <p:cNvGrpSpPr/>
          <p:nvPr/>
        </p:nvGrpSpPr>
        <p:grpSpPr>
          <a:xfrm>
            <a:off x="618535" y="1926964"/>
            <a:ext cx="1857950" cy="2358744"/>
            <a:chOff x="2050732" y="1266266"/>
            <a:chExt cx="3359467" cy="432546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CE08DC2-C847-4CBB-B934-B6E7CF42E493}"/>
                </a:ext>
              </a:extLst>
            </p:cNvPr>
            <p:cNvGrpSpPr/>
            <p:nvPr/>
          </p:nvGrpSpPr>
          <p:grpSpPr>
            <a:xfrm>
              <a:off x="2050732" y="1266266"/>
              <a:ext cx="3359467" cy="4325468"/>
              <a:chOff x="5230813" y="2312988"/>
              <a:chExt cx="1733550" cy="2232025"/>
            </a:xfrm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B80E1987-4EFE-4F2B-88FF-470507FC1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4191001"/>
                <a:ext cx="41275" cy="60325"/>
              </a:xfrm>
              <a:custGeom>
                <a:avLst/>
                <a:gdLst>
                  <a:gd name="T0" fmla="*/ 0 w 13"/>
                  <a:gd name="T1" fmla="*/ 3 h 19"/>
                  <a:gd name="T2" fmla="*/ 4 w 13"/>
                  <a:gd name="T3" fmla="*/ 0 h 19"/>
                  <a:gd name="T4" fmla="*/ 10 w 13"/>
                  <a:gd name="T5" fmla="*/ 5 h 19"/>
                  <a:gd name="T6" fmla="*/ 5 w 13"/>
                  <a:gd name="T7" fmla="*/ 18 h 19"/>
                  <a:gd name="T8" fmla="*/ 0 w 13"/>
                  <a:gd name="T9" fmla="*/ 15 h 19"/>
                  <a:gd name="T10" fmla="*/ 0 w 13"/>
                  <a:gd name="T1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9">
                    <a:moveTo>
                      <a:pt x="0" y="3"/>
                    </a:moveTo>
                    <a:cubicBezTo>
                      <a:pt x="2" y="2"/>
                      <a:pt x="3" y="1"/>
                      <a:pt x="4" y="0"/>
                    </a:cubicBezTo>
                    <a:cubicBezTo>
                      <a:pt x="6" y="2"/>
                      <a:pt x="8" y="3"/>
                      <a:pt x="10" y="5"/>
                    </a:cubicBezTo>
                    <a:cubicBezTo>
                      <a:pt x="13" y="10"/>
                      <a:pt x="11" y="17"/>
                      <a:pt x="5" y="18"/>
                    </a:cubicBezTo>
                    <a:cubicBezTo>
                      <a:pt x="4" y="19"/>
                      <a:pt x="2" y="17"/>
                      <a:pt x="0" y="15"/>
                    </a:cubicBezTo>
                    <a:cubicBezTo>
                      <a:pt x="7" y="11"/>
                      <a:pt x="5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11149F04-B080-456F-A4D0-B7CC3760FA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6" y="2944813"/>
                <a:ext cx="28575" cy="34925"/>
              </a:xfrm>
              <a:custGeom>
                <a:avLst/>
                <a:gdLst>
                  <a:gd name="T0" fmla="*/ 0 w 9"/>
                  <a:gd name="T1" fmla="*/ 10 h 11"/>
                  <a:gd name="T2" fmla="*/ 2 w 9"/>
                  <a:gd name="T3" fmla="*/ 1 h 11"/>
                  <a:gd name="T4" fmla="*/ 8 w 9"/>
                  <a:gd name="T5" fmla="*/ 1 h 11"/>
                  <a:gd name="T6" fmla="*/ 9 w 9"/>
                  <a:gd name="T7" fmla="*/ 3 h 11"/>
                  <a:gd name="T8" fmla="*/ 8 w 9"/>
                  <a:gd name="T9" fmla="*/ 4 h 11"/>
                  <a:gd name="T10" fmla="*/ 2 w 9"/>
                  <a:gd name="T11" fmla="*/ 11 h 11"/>
                  <a:gd name="T12" fmla="*/ 0 w 9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0" y="10"/>
                    </a:moveTo>
                    <a:cubicBezTo>
                      <a:pt x="1" y="7"/>
                      <a:pt x="1" y="4"/>
                      <a:pt x="2" y="1"/>
                    </a:cubicBezTo>
                    <a:cubicBezTo>
                      <a:pt x="2" y="0"/>
                      <a:pt x="6" y="1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3" y="3"/>
                      <a:pt x="2" y="7"/>
                      <a:pt x="2" y="11"/>
                    </a:cubicBezTo>
                    <a:cubicBezTo>
                      <a:pt x="1" y="11"/>
                      <a:pt x="1" y="10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AF336068-92B9-4FD1-8A2E-D771AFDEC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7101" y="3649663"/>
                <a:ext cx="622300" cy="611188"/>
              </a:xfrm>
              <a:custGeom>
                <a:avLst/>
                <a:gdLst>
                  <a:gd name="T0" fmla="*/ 145 w 195"/>
                  <a:gd name="T1" fmla="*/ 111 h 192"/>
                  <a:gd name="T2" fmla="*/ 109 w 195"/>
                  <a:gd name="T3" fmla="*/ 179 h 192"/>
                  <a:gd name="T4" fmla="*/ 82 w 195"/>
                  <a:gd name="T5" fmla="*/ 183 h 192"/>
                  <a:gd name="T6" fmla="*/ 7 w 195"/>
                  <a:gd name="T7" fmla="*/ 107 h 192"/>
                  <a:gd name="T8" fmla="*/ 6 w 195"/>
                  <a:gd name="T9" fmla="*/ 84 h 192"/>
                  <a:gd name="T10" fmla="*/ 30 w 195"/>
                  <a:gd name="T11" fmla="*/ 85 h 192"/>
                  <a:gd name="T12" fmla="*/ 87 w 195"/>
                  <a:gd name="T13" fmla="*/ 142 h 192"/>
                  <a:gd name="T14" fmla="*/ 91 w 195"/>
                  <a:gd name="T15" fmla="*/ 146 h 192"/>
                  <a:gd name="T16" fmla="*/ 102 w 195"/>
                  <a:gd name="T17" fmla="*/ 124 h 192"/>
                  <a:gd name="T18" fmla="*/ 148 w 195"/>
                  <a:gd name="T19" fmla="*/ 39 h 192"/>
                  <a:gd name="T20" fmla="*/ 163 w 195"/>
                  <a:gd name="T21" fmla="*/ 11 h 192"/>
                  <a:gd name="T22" fmla="*/ 185 w 195"/>
                  <a:gd name="T23" fmla="*/ 3 h 192"/>
                  <a:gd name="T24" fmla="*/ 191 w 195"/>
                  <a:gd name="T25" fmla="*/ 26 h 192"/>
                  <a:gd name="T26" fmla="*/ 162 w 195"/>
                  <a:gd name="T27" fmla="*/ 79 h 192"/>
                  <a:gd name="T28" fmla="*/ 145 w 195"/>
                  <a:gd name="T29" fmla="*/ 11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5" h="192">
                    <a:moveTo>
                      <a:pt x="145" y="111"/>
                    </a:moveTo>
                    <a:cubicBezTo>
                      <a:pt x="133" y="134"/>
                      <a:pt x="121" y="157"/>
                      <a:pt x="109" y="179"/>
                    </a:cubicBezTo>
                    <a:cubicBezTo>
                      <a:pt x="103" y="190"/>
                      <a:pt x="91" y="192"/>
                      <a:pt x="82" y="183"/>
                    </a:cubicBezTo>
                    <a:cubicBezTo>
                      <a:pt x="57" y="158"/>
                      <a:pt x="32" y="132"/>
                      <a:pt x="7" y="107"/>
                    </a:cubicBezTo>
                    <a:cubicBezTo>
                      <a:pt x="0" y="100"/>
                      <a:pt x="1" y="89"/>
                      <a:pt x="6" y="84"/>
                    </a:cubicBezTo>
                    <a:cubicBezTo>
                      <a:pt x="13" y="77"/>
                      <a:pt x="23" y="78"/>
                      <a:pt x="30" y="85"/>
                    </a:cubicBezTo>
                    <a:cubicBezTo>
                      <a:pt x="49" y="104"/>
                      <a:pt x="68" y="123"/>
                      <a:pt x="87" y="142"/>
                    </a:cubicBezTo>
                    <a:cubicBezTo>
                      <a:pt x="88" y="143"/>
                      <a:pt x="89" y="144"/>
                      <a:pt x="91" y="146"/>
                    </a:cubicBezTo>
                    <a:cubicBezTo>
                      <a:pt x="95" y="138"/>
                      <a:pt x="98" y="131"/>
                      <a:pt x="102" y="124"/>
                    </a:cubicBezTo>
                    <a:cubicBezTo>
                      <a:pt x="117" y="96"/>
                      <a:pt x="132" y="68"/>
                      <a:pt x="148" y="39"/>
                    </a:cubicBezTo>
                    <a:cubicBezTo>
                      <a:pt x="153" y="30"/>
                      <a:pt x="158" y="20"/>
                      <a:pt x="163" y="11"/>
                    </a:cubicBezTo>
                    <a:cubicBezTo>
                      <a:pt x="168" y="1"/>
                      <a:pt x="178" y="0"/>
                      <a:pt x="185" y="3"/>
                    </a:cubicBezTo>
                    <a:cubicBezTo>
                      <a:pt x="193" y="7"/>
                      <a:pt x="195" y="18"/>
                      <a:pt x="191" y="26"/>
                    </a:cubicBezTo>
                    <a:cubicBezTo>
                      <a:pt x="182" y="44"/>
                      <a:pt x="172" y="62"/>
                      <a:pt x="162" y="79"/>
                    </a:cubicBezTo>
                    <a:cubicBezTo>
                      <a:pt x="161" y="82"/>
                      <a:pt x="149" y="105"/>
                      <a:pt x="145" y="111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EEACF099-4387-4C72-8DF0-D123EF2051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30813" y="2312988"/>
                <a:ext cx="1733550" cy="2232025"/>
              </a:xfrm>
              <a:custGeom>
                <a:avLst/>
                <a:gdLst>
                  <a:gd name="T0" fmla="*/ 519 w 543"/>
                  <a:gd name="T1" fmla="*/ 420 h 700"/>
                  <a:gd name="T2" fmla="*/ 452 w 543"/>
                  <a:gd name="T3" fmla="*/ 344 h 700"/>
                  <a:gd name="T4" fmla="*/ 451 w 543"/>
                  <a:gd name="T5" fmla="*/ 131 h 700"/>
                  <a:gd name="T6" fmla="*/ 353 w 543"/>
                  <a:gd name="T7" fmla="*/ 120 h 700"/>
                  <a:gd name="T8" fmla="*/ 350 w 543"/>
                  <a:gd name="T9" fmla="*/ 120 h 700"/>
                  <a:gd name="T10" fmla="*/ 347 w 543"/>
                  <a:gd name="T11" fmla="*/ 93 h 700"/>
                  <a:gd name="T12" fmla="*/ 309 w 543"/>
                  <a:gd name="T13" fmla="*/ 76 h 700"/>
                  <a:gd name="T14" fmla="*/ 273 w 543"/>
                  <a:gd name="T15" fmla="*/ 18 h 700"/>
                  <a:gd name="T16" fmla="*/ 261 w 543"/>
                  <a:gd name="T17" fmla="*/ 10 h 700"/>
                  <a:gd name="T18" fmla="*/ 234 w 543"/>
                  <a:gd name="T19" fmla="*/ 2 h 700"/>
                  <a:gd name="T20" fmla="*/ 231 w 543"/>
                  <a:gd name="T21" fmla="*/ 2 h 700"/>
                  <a:gd name="T22" fmla="*/ 150 w 543"/>
                  <a:gd name="T23" fmla="*/ 69 h 700"/>
                  <a:gd name="T24" fmla="*/ 123 w 543"/>
                  <a:gd name="T25" fmla="*/ 75 h 700"/>
                  <a:gd name="T26" fmla="*/ 105 w 543"/>
                  <a:gd name="T27" fmla="*/ 114 h 700"/>
                  <a:gd name="T28" fmla="*/ 18 w 543"/>
                  <a:gd name="T29" fmla="*/ 120 h 700"/>
                  <a:gd name="T30" fmla="*/ 0 w 543"/>
                  <a:gd name="T31" fmla="*/ 371 h 700"/>
                  <a:gd name="T32" fmla="*/ 0 w 543"/>
                  <a:gd name="T33" fmla="*/ 606 h 700"/>
                  <a:gd name="T34" fmla="*/ 0 w 543"/>
                  <a:gd name="T35" fmla="*/ 607 h 700"/>
                  <a:gd name="T36" fmla="*/ 19 w 543"/>
                  <a:gd name="T37" fmla="*/ 621 h 700"/>
                  <a:gd name="T38" fmla="*/ 206 w 543"/>
                  <a:gd name="T39" fmla="*/ 625 h 700"/>
                  <a:gd name="T40" fmla="*/ 321 w 543"/>
                  <a:gd name="T41" fmla="*/ 695 h 700"/>
                  <a:gd name="T42" fmla="*/ 478 w 543"/>
                  <a:gd name="T43" fmla="*/ 651 h 700"/>
                  <a:gd name="T44" fmla="*/ 538 w 543"/>
                  <a:gd name="T45" fmla="*/ 473 h 700"/>
                  <a:gd name="T46" fmla="*/ 215 w 543"/>
                  <a:gd name="T47" fmla="*/ 35 h 700"/>
                  <a:gd name="T48" fmla="*/ 255 w 543"/>
                  <a:gd name="T49" fmla="*/ 45 h 700"/>
                  <a:gd name="T50" fmla="*/ 261 w 543"/>
                  <a:gd name="T51" fmla="*/ 51 h 700"/>
                  <a:gd name="T52" fmla="*/ 271 w 543"/>
                  <a:gd name="T53" fmla="*/ 76 h 700"/>
                  <a:gd name="T54" fmla="*/ 181 w 543"/>
                  <a:gd name="T55" fmla="*/ 75 h 700"/>
                  <a:gd name="T56" fmla="*/ 137 w 543"/>
                  <a:gd name="T57" fmla="*/ 107 h 700"/>
                  <a:gd name="T58" fmla="*/ 309 w 543"/>
                  <a:gd name="T59" fmla="*/ 108 h 700"/>
                  <a:gd name="T60" fmla="*/ 315 w 543"/>
                  <a:gd name="T61" fmla="*/ 160 h 700"/>
                  <a:gd name="T62" fmla="*/ 261 w 543"/>
                  <a:gd name="T63" fmla="*/ 166 h 700"/>
                  <a:gd name="T64" fmla="*/ 136 w 543"/>
                  <a:gd name="T65" fmla="*/ 160 h 700"/>
                  <a:gd name="T66" fmla="*/ 183 w 543"/>
                  <a:gd name="T67" fmla="*/ 588 h 700"/>
                  <a:gd name="T68" fmla="*/ 32 w 543"/>
                  <a:gd name="T69" fmla="*/ 290 h 700"/>
                  <a:gd name="T70" fmla="*/ 38 w 543"/>
                  <a:gd name="T71" fmla="*/ 152 h 700"/>
                  <a:gd name="T72" fmla="*/ 105 w 543"/>
                  <a:gd name="T73" fmla="*/ 158 h 700"/>
                  <a:gd name="T74" fmla="*/ 123 w 543"/>
                  <a:gd name="T75" fmla="*/ 197 h 700"/>
                  <a:gd name="T76" fmla="*/ 329 w 543"/>
                  <a:gd name="T77" fmla="*/ 197 h 700"/>
                  <a:gd name="T78" fmla="*/ 347 w 543"/>
                  <a:gd name="T79" fmla="*/ 158 h 700"/>
                  <a:gd name="T80" fmla="*/ 382 w 543"/>
                  <a:gd name="T81" fmla="*/ 152 h 700"/>
                  <a:gd name="T82" fmla="*/ 420 w 543"/>
                  <a:gd name="T83" fmla="*/ 157 h 700"/>
                  <a:gd name="T84" fmla="*/ 420 w 543"/>
                  <a:gd name="T85" fmla="*/ 327 h 700"/>
                  <a:gd name="T86" fmla="*/ 404 w 543"/>
                  <a:gd name="T87" fmla="*/ 329 h 700"/>
                  <a:gd name="T88" fmla="*/ 276 w 543"/>
                  <a:gd name="T89" fmla="*/ 339 h 700"/>
                  <a:gd name="T90" fmla="*/ 175 w 543"/>
                  <a:gd name="T91" fmla="*/ 452 h 700"/>
                  <a:gd name="T92" fmla="*/ 507 w 543"/>
                  <a:gd name="T93" fmla="*/ 536 h 700"/>
                  <a:gd name="T94" fmla="*/ 391 w 543"/>
                  <a:gd name="T95" fmla="*/ 661 h 700"/>
                  <a:gd name="T96" fmla="*/ 282 w 543"/>
                  <a:gd name="T97" fmla="*/ 648 h 700"/>
                  <a:gd name="T98" fmla="*/ 211 w 543"/>
                  <a:gd name="T99" fmla="*/ 572 h 700"/>
                  <a:gd name="T100" fmla="*/ 278 w 543"/>
                  <a:gd name="T101" fmla="*/ 374 h 700"/>
                  <a:gd name="T102" fmla="*/ 481 w 543"/>
                  <a:gd name="T103" fmla="*/ 421 h 700"/>
                  <a:gd name="T104" fmla="*/ 507 w 543"/>
                  <a:gd name="T105" fmla="*/ 536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43" h="700">
                    <a:moveTo>
                      <a:pt x="538" y="473"/>
                    </a:moveTo>
                    <a:cubicBezTo>
                      <a:pt x="534" y="454"/>
                      <a:pt x="528" y="437"/>
                      <a:pt x="519" y="420"/>
                    </a:cubicBezTo>
                    <a:cubicBezTo>
                      <a:pt x="504" y="393"/>
                      <a:pt x="483" y="370"/>
                      <a:pt x="457" y="353"/>
                    </a:cubicBezTo>
                    <a:cubicBezTo>
                      <a:pt x="453" y="351"/>
                      <a:pt x="452" y="348"/>
                      <a:pt x="452" y="344"/>
                    </a:cubicBezTo>
                    <a:cubicBezTo>
                      <a:pt x="452" y="276"/>
                      <a:pt x="452" y="208"/>
                      <a:pt x="452" y="140"/>
                    </a:cubicBezTo>
                    <a:cubicBezTo>
                      <a:pt x="452" y="137"/>
                      <a:pt x="452" y="134"/>
                      <a:pt x="451" y="131"/>
                    </a:cubicBezTo>
                    <a:cubicBezTo>
                      <a:pt x="448" y="123"/>
                      <a:pt x="442" y="120"/>
                      <a:pt x="434" y="120"/>
                    </a:cubicBezTo>
                    <a:cubicBezTo>
                      <a:pt x="407" y="120"/>
                      <a:pt x="380" y="120"/>
                      <a:pt x="353" y="120"/>
                    </a:cubicBezTo>
                    <a:cubicBezTo>
                      <a:pt x="352" y="120"/>
                      <a:pt x="351" y="120"/>
                      <a:pt x="350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7" y="120"/>
                      <a:pt x="347" y="119"/>
                      <a:pt x="347" y="114"/>
                    </a:cubicBezTo>
                    <a:cubicBezTo>
                      <a:pt x="347" y="107"/>
                      <a:pt x="347" y="100"/>
                      <a:pt x="347" y="93"/>
                    </a:cubicBezTo>
                    <a:cubicBezTo>
                      <a:pt x="347" y="81"/>
                      <a:pt x="341" y="76"/>
                      <a:pt x="329" y="76"/>
                    </a:cubicBezTo>
                    <a:cubicBezTo>
                      <a:pt x="322" y="75"/>
                      <a:pt x="316" y="75"/>
                      <a:pt x="309" y="76"/>
                    </a:cubicBezTo>
                    <a:cubicBezTo>
                      <a:pt x="304" y="76"/>
                      <a:pt x="303" y="74"/>
                      <a:pt x="302" y="69"/>
                    </a:cubicBezTo>
                    <a:cubicBezTo>
                      <a:pt x="300" y="48"/>
                      <a:pt x="290" y="31"/>
                      <a:pt x="273" y="18"/>
                    </a:cubicBezTo>
                    <a:cubicBezTo>
                      <a:pt x="269" y="15"/>
                      <a:pt x="265" y="13"/>
                      <a:pt x="261" y="10"/>
                    </a:cubicBezTo>
                    <a:cubicBezTo>
                      <a:pt x="261" y="10"/>
                      <a:pt x="261" y="10"/>
                      <a:pt x="261" y="10"/>
                    </a:cubicBezTo>
                    <a:cubicBezTo>
                      <a:pt x="259" y="9"/>
                      <a:pt x="257" y="8"/>
                      <a:pt x="255" y="8"/>
                    </a:cubicBezTo>
                    <a:cubicBezTo>
                      <a:pt x="249" y="5"/>
                      <a:pt x="242" y="3"/>
                      <a:pt x="234" y="2"/>
                    </a:cubicBezTo>
                    <a:cubicBezTo>
                      <a:pt x="233" y="2"/>
                      <a:pt x="232" y="2"/>
                      <a:pt x="231" y="2"/>
                    </a:cubicBezTo>
                    <a:cubicBezTo>
                      <a:pt x="231" y="2"/>
                      <a:pt x="231" y="2"/>
                      <a:pt x="231" y="2"/>
                    </a:cubicBezTo>
                    <a:cubicBezTo>
                      <a:pt x="212" y="0"/>
                      <a:pt x="194" y="6"/>
                      <a:pt x="179" y="18"/>
                    </a:cubicBezTo>
                    <a:cubicBezTo>
                      <a:pt x="162" y="31"/>
                      <a:pt x="152" y="48"/>
                      <a:pt x="150" y="69"/>
                    </a:cubicBezTo>
                    <a:cubicBezTo>
                      <a:pt x="149" y="74"/>
                      <a:pt x="148" y="76"/>
                      <a:pt x="143" y="75"/>
                    </a:cubicBezTo>
                    <a:cubicBezTo>
                      <a:pt x="136" y="75"/>
                      <a:pt x="129" y="75"/>
                      <a:pt x="123" y="75"/>
                    </a:cubicBezTo>
                    <a:cubicBezTo>
                      <a:pt x="111" y="75"/>
                      <a:pt x="105" y="81"/>
                      <a:pt x="105" y="93"/>
                    </a:cubicBezTo>
                    <a:cubicBezTo>
                      <a:pt x="105" y="100"/>
                      <a:pt x="105" y="107"/>
                      <a:pt x="105" y="114"/>
                    </a:cubicBezTo>
                    <a:cubicBezTo>
                      <a:pt x="105" y="120"/>
                      <a:pt x="105" y="120"/>
                      <a:pt x="98" y="120"/>
                    </a:cubicBezTo>
                    <a:cubicBezTo>
                      <a:pt x="72" y="120"/>
                      <a:pt x="45" y="121"/>
                      <a:pt x="18" y="120"/>
                    </a:cubicBezTo>
                    <a:cubicBezTo>
                      <a:pt x="7" y="120"/>
                      <a:pt x="0" y="127"/>
                      <a:pt x="0" y="139"/>
                    </a:cubicBezTo>
                    <a:cubicBezTo>
                      <a:pt x="0" y="216"/>
                      <a:pt x="0" y="293"/>
                      <a:pt x="0" y="371"/>
                    </a:cubicBezTo>
                    <a:cubicBezTo>
                      <a:pt x="0" y="448"/>
                      <a:pt x="0" y="526"/>
                      <a:pt x="0" y="603"/>
                    </a:cubicBezTo>
                    <a:cubicBezTo>
                      <a:pt x="0" y="604"/>
                      <a:pt x="0" y="605"/>
                      <a:pt x="0" y="606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0" y="607"/>
                      <a:pt x="0" y="607"/>
                      <a:pt x="0" y="607"/>
                    </a:cubicBezTo>
                    <a:cubicBezTo>
                      <a:pt x="1" y="609"/>
                      <a:pt x="1" y="610"/>
                      <a:pt x="1" y="611"/>
                    </a:cubicBezTo>
                    <a:cubicBezTo>
                      <a:pt x="4" y="619"/>
                      <a:pt x="11" y="621"/>
                      <a:pt x="19" y="621"/>
                    </a:cubicBezTo>
                    <a:cubicBezTo>
                      <a:pt x="78" y="621"/>
                      <a:pt x="138" y="621"/>
                      <a:pt x="197" y="621"/>
                    </a:cubicBezTo>
                    <a:cubicBezTo>
                      <a:pt x="201" y="621"/>
                      <a:pt x="203" y="622"/>
                      <a:pt x="206" y="625"/>
                    </a:cubicBezTo>
                    <a:cubicBezTo>
                      <a:pt x="216" y="636"/>
                      <a:pt x="226" y="647"/>
                      <a:pt x="237" y="657"/>
                    </a:cubicBezTo>
                    <a:cubicBezTo>
                      <a:pt x="261" y="677"/>
                      <a:pt x="290" y="689"/>
                      <a:pt x="321" y="695"/>
                    </a:cubicBezTo>
                    <a:cubicBezTo>
                      <a:pt x="350" y="700"/>
                      <a:pt x="378" y="698"/>
                      <a:pt x="406" y="690"/>
                    </a:cubicBezTo>
                    <a:cubicBezTo>
                      <a:pt x="433" y="682"/>
                      <a:pt x="457" y="669"/>
                      <a:pt x="478" y="651"/>
                    </a:cubicBezTo>
                    <a:cubicBezTo>
                      <a:pt x="511" y="621"/>
                      <a:pt x="532" y="584"/>
                      <a:pt x="539" y="540"/>
                    </a:cubicBezTo>
                    <a:cubicBezTo>
                      <a:pt x="543" y="518"/>
                      <a:pt x="542" y="495"/>
                      <a:pt x="538" y="473"/>
                    </a:cubicBezTo>
                    <a:close/>
                    <a:moveTo>
                      <a:pt x="197" y="44"/>
                    </a:moveTo>
                    <a:cubicBezTo>
                      <a:pt x="202" y="40"/>
                      <a:pt x="209" y="36"/>
                      <a:pt x="215" y="35"/>
                    </a:cubicBezTo>
                    <a:cubicBezTo>
                      <a:pt x="215" y="35"/>
                      <a:pt x="215" y="35"/>
                      <a:pt x="215" y="35"/>
                    </a:cubicBezTo>
                    <a:cubicBezTo>
                      <a:pt x="229" y="32"/>
                      <a:pt x="244" y="35"/>
                      <a:pt x="255" y="45"/>
                    </a:cubicBezTo>
                    <a:cubicBezTo>
                      <a:pt x="257" y="46"/>
                      <a:pt x="259" y="48"/>
                      <a:pt x="261" y="50"/>
                    </a:cubicBezTo>
                    <a:cubicBezTo>
                      <a:pt x="261" y="50"/>
                      <a:pt x="261" y="51"/>
                      <a:pt x="261" y="51"/>
                    </a:cubicBezTo>
                    <a:cubicBezTo>
                      <a:pt x="261" y="51"/>
                      <a:pt x="261" y="51"/>
                      <a:pt x="261" y="51"/>
                    </a:cubicBezTo>
                    <a:cubicBezTo>
                      <a:pt x="267" y="57"/>
                      <a:pt x="270" y="65"/>
                      <a:pt x="271" y="76"/>
                    </a:cubicBezTo>
                    <a:cubicBezTo>
                      <a:pt x="268" y="76"/>
                      <a:pt x="212" y="75"/>
                      <a:pt x="188" y="75"/>
                    </a:cubicBezTo>
                    <a:cubicBezTo>
                      <a:pt x="186" y="75"/>
                      <a:pt x="184" y="75"/>
                      <a:pt x="181" y="75"/>
                    </a:cubicBezTo>
                    <a:cubicBezTo>
                      <a:pt x="182" y="62"/>
                      <a:pt x="188" y="52"/>
                      <a:pt x="197" y="44"/>
                    </a:cubicBezTo>
                    <a:close/>
                    <a:moveTo>
                      <a:pt x="137" y="107"/>
                    </a:moveTo>
                    <a:cubicBezTo>
                      <a:pt x="139" y="107"/>
                      <a:pt x="141" y="107"/>
                      <a:pt x="142" y="107"/>
                    </a:cubicBezTo>
                    <a:cubicBezTo>
                      <a:pt x="167" y="107"/>
                      <a:pt x="278" y="108"/>
                      <a:pt x="309" y="108"/>
                    </a:cubicBezTo>
                    <a:cubicBezTo>
                      <a:pt x="311" y="108"/>
                      <a:pt x="313" y="108"/>
                      <a:pt x="315" y="108"/>
                    </a:cubicBezTo>
                    <a:cubicBezTo>
                      <a:pt x="315" y="110"/>
                      <a:pt x="315" y="145"/>
                      <a:pt x="315" y="160"/>
                    </a:cubicBezTo>
                    <a:cubicBezTo>
                      <a:pt x="315" y="165"/>
                      <a:pt x="314" y="166"/>
                      <a:pt x="310" y="166"/>
                    </a:cubicBezTo>
                    <a:cubicBezTo>
                      <a:pt x="293" y="166"/>
                      <a:pt x="261" y="166"/>
                      <a:pt x="261" y="166"/>
                    </a:cubicBezTo>
                    <a:cubicBezTo>
                      <a:pt x="221" y="165"/>
                      <a:pt x="182" y="165"/>
                      <a:pt x="142" y="166"/>
                    </a:cubicBezTo>
                    <a:cubicBezTo>
                      <a:pt x="138" y="166"/>
                      <a:pt x="136" y="165"/>
                      <a:pt x="136" y="160"/>
                    </a:cubicBezTo>
                    <a:cubicBezTo>
                      <a:pt x="137" y="144"/>
                      <a:pt x="137" y="123"/>
                      <a:pt x="137" y="107"/>
                    </a:cubicBezTo>
                    <a:close/>
                    <a:moveTo>
                      <a:pt x="183" y="588"/>
                    </a:moveTo>
                    <a:cubicBezTo>
                      <a:pt x="159" y="589"/>
                      <a:pt x="31" y="587"/>
                      <a:pt x="31" y="587"/>
                    </a:cubicBezTo>
                    <a:cubicBezTo>
                      <a:pt x="31" y="587"/>
                      <a:pt x="32" y="374"/>
                      <a:pt x="32" y="290"/>
                    </a:cubicBezTo>
                    <a:cubicBezTo>
                      <a:pt x="32" y="246"/>
                      <a:pt x="32" y="202"/>
                      <a:pt x="32" y="158"/>
                    </a:cubicBezTo>
                    <a:cubicBezTo>
                      <a:pt x="32" y="154"/>
                      <a:pt x="33" y="152"/>
                      <a:pt x="38" y="152"/>
                    </a:cubicBezTo>
                    <a:cubicBezTo>
                      <a:pt x="58" y="152"/>
                      <a:pt x="79" y="152"/>
                      <a:pt x="99" y="152"/>
                    </a:cubicBezTo>
                    <a:cubicBezTo>
                      <a:pt x="104" y="152"/>
                      <a:pt x="105" y="154"/>
                      <a:pt x="105" y="158"/>
                    </a:cubicBezTo>
                    <a:cubicBezTo>
                      <a:pt x="105" y="165"/>
                      <a:pt x="105" y="173"/>
                      <a:pt x="105" y="180"/>
                    </a:cubicBezTo>
                    <a:cubicBezTo>
                      <a:pt x="105" y="190"/>
                      <a:pt x="113" y="197"/>
                      <a:pt x="123" y="197"/>
                    </a:cubicBezTo>
                    <a:cubicBezTo>
                      <a:pt x="154" y="197"/>
                      <a:pt x="184" y="197"/>
                      <a:pt x="215" y="197"/>
                    </a:cubicBezTo>
                    <a:cubicBezTo>
                      <a:pt x="215" y="197"/>
                      <a:pt x="291" y="197"/>
                      <a:pt x="329" y="197"/>
                    </a:cubicBezTo>
                    <a:cubicBezTo>
                      <a:pt x="339" y="197"/>
                      <a:pt x="347" y="191"/>
                      <a:pt x="347" y="180"/>
                    </a:cubicBezTo>
                    <a:cubicBezTo>
                      <a:pt x="347" y="173"/>
                      <a:pt x="347" y="165"/>
                      <a:pt x="347" y="158"/>
                    </a:cubicBezTo>
                    <a:cubicBezTo>
                      <a:pt x="347" y="154"/>
                      <a:pt x="348" y="152"/>
                      <a:pt x="352" y="152"/>
                    </a:cubicBezTo>
                    <a:cubicBezTo>
                      <a:pt x="362" y="152"/>
                      <a:pt x="382" y="152"/>
                      <a:pt x="382" y="152"/>
                    </a:cubicBezTo>
                    <a:cubicBezTo>
                      <a:pt x="393" y="152"/>
                      <a:pt x="404" y="152"/>
                      <a:pt x="416" y="152"/>
                    </a:cubicBezTo>
                    <a:cubicBezTo>
                      <a:pt x="419" y="152"/>
                      <a:pt x="420" y="153"/>
                      <a:pt x="420" y="157"/>
                    </a:cubicBezTo>
                    <a:cubicBezTo>
                      <a:pt x="420" y="168"/>
                      <a:pt x="420" y="179"/>
                      <a:pt x="420" y="190"/>
                    </a:cubicBezTo>
                    <a:cubicBezTo>
                      <a:pt x="420" y="235"/>
                      <a:pt x="420" y="281"/>
                      <a:pt x="420" y="327"/>
                    </a:cubicBezTo>
                    <a:cubicBezTo>
                      <a:pt x="420" y="329"/>
                      <a:pt x="420" y="331"/>
                      <a:pt x="420" y="334"/>
                    </a:cubicBezTo>
                    <a:cubicBezTo>
                      <a:pt x="414" y="332"/>
                      <a:pt x="409" y="331"/>
                      <a:pt x="404" y="329"/>
                    </a:cubicBezTo>
                    <a:cubicBezTo>
                      <a:pt x="378" y="321"/>
                      <a:pt x="351" y="321"/>
                      <a:pt x="324" y="324"/>
                    </a:cubicBezTo>
                    <a:cubicBezTo>
                      <a:pt x="308" y="327"/>
                      <a:pt x="292" y="332"/>
                      <a:pt x="276" y="339"/>
                    </a:cubicBezTo>
                    <a:cubicBezTo>
                      <a:pt x="275" y="339"/>
                      <a:pt x="261" y="346"/>
                      <a:pt x="261" y="346"/>
                    </a:cubicBezTo>
                    <a:cubicBezTo>
                      <a:pt x="220" y="371"/>
                      <a:pt x="190" y="406"/>
                      <a:pt x="175" y="452"/>
                    </a:cubicBezTo>
                    <a:cubicBezTo>
                      <a:pt x="160" y="498"/>
                      <a:pt x="164" y="544"/>
                      <a:pt x="183" y="588"/>
                    </a:cubicBezTo>
                    <a:close/>
                    <a:moveTo>
                      <a:pt x="507" y="536"/>
                    </a:moveTo>
                    <a:cubicBezTo>
                      <a:pt x="501" y="572"/>
                      <a:pt x="484" y="603"/>
                      <a:pt x="456" y="627"/>
                    </a:cubicBezTo>
                    <a:cubicBezTo>
                      <a:pt x="437" y="644"/>
                      <a:pt x="415" y="655"/>
                      <a:pt x="391" y="661"/>
                    </a:cubicBezTo>
                    <a:cubicBezTo>
                      <a:pt x="376" y="665"/>
                      <a:pt x="361" y="666"/>
                      <a:pt x="346" y="666"/>
                    </a:cubicBezTo>
                    <a:cubicBezTo>
                      <a:pt x="324" y="665"/>
                      <a:pt x="302" y="659"/>
                      <a:pt x="282" y="648"/>
                    </a:cubicBezTo>
                    <a:cubicBezTo>
                      <a:pt x="280" y="647"/>
                      <a:pt x="270" y="641"/>
                      <a:pt x="268" y="640"/>
                    </a:cubicBezTo>
                    <a:cubicBezTo>
                      <a:pt x="242" y="623"/>
                      <a:pt x="224" y="600"/>
                      <a:pt x="211" y="572"/>
                    </a:cubicBezTo>
                    <a:cubicBezTo>
                      <a:pt x="198" y="544"/>
                      <a:pt x="195" y="514"/>
                      <a:pt x="200" y="484"/>
                    </a:cubicBezTo>
                    <a:cubicBezTo>
                      <a:pt x="209" y="435"/>
                      <a:pt x="235" y="398"/>
                      <a:pt x="278" y="374"/>
                    </a:cubicBezTo>
                    <a:cubicBezTo>
                      <a:pt x="304" y="359"/>
                      <a:pt x="331" y="352"/>
                      <a:pt x="360" y="354"/>
                    </a:cubicBezTo>
                    <a:cubicBezTo>
                      <a:pt x="411" y="357"/>
                      <a:pt x="452" y="379"/>
                      <a:pt x="481" y="421"/>
                    </a:cubicBezTo>
                    <a:cubicBezTo>
                      <a:pt x="493" y="437"/>
                      <a:pt x="501" y="455"/>
                      <a:pt x="506" y="475"/>
                    </a:cubicBezTo>
                    <a:cubicBezTo>
                      <a:pt x="510" y="495"/>
                      <a:pt x="511" y="515"/>
                      <a:pt x="507" y="536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27A5C50-F3A2-4D45-B832-59430B5289E3}"/>
                </a:ext>
              </a:extLst>
            </p:cNvPr>
            <p:cNvCxnSpPr/>
            <p:nvPr/>
          </p:nvCxnSpPr>
          <p:spPr>
            <a:xfrm>
              <a:off x="2489200" y="274320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506AA94-311C-4449-88EB-49F519BA8595}"/>
                </a:ext>
              </a:extLst>
            </p:cNvPr>
            <p:cNvCxnSpPr/>
            <p:nvPr/>
          </p:nvCxnSpPr>
          <p:spPr>
            <a:xfrm>
              <a:off x="2489200" y="3063240"/>
              <a:ext cx="185928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AAB68DC-C705-4936-8968-BB4FFB2A6803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383280"/>
              <a:ext cx="8534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CB9A94B-AD1D-4D7B-B813-A6E0BE46ED79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3693160"/>
              <a:ext cx="635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CF74DD7-4335-4A0F-AA19-A0A478FC5EA4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013200"/>
              <a:ext cx="4775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CDC4B6B-53A7-46A4-A384-931430DAA336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3332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D954E6D-9CFB-4787-AD1D-A55FC0804481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00" y="4638040"/>
              <a:ext cx="4267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9B93426-1C56-465E-95A5-ABA940753EBA}"/>
              </a:ext>
            </a:extLst>
          </p:cNvPr>
          <p:cNvGrpSpPr/>
          <p:nvPr/>
        </p:nvGrpSpPr>
        <p:grpSpPr>
          <a:xfrm>
            <a:off x="2500563" y="1801524"/>
            <a:ext cx="355445" cy="351770"/>
            <a:chOff x="6493081" y="1742364"/>
            <a:chExt cx="660464" cy="65769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11371BC-ADC1-4A53-B6E4-B79DA2D92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C729FF5-1257-47F2-9081-40B7940530B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2F673CE-5EB8-4B43-A796-B42EE2CC3B73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003639C-C973-46CE-8C1A-6DC0A19D8B3E}"/>
              </a:ext>
            </a:extLst>
          </p:cNvPr>
          <p:cNvSpPr txBox="1"/>
          <p:nvPr/>
        </p:nvSpPr>
        <p:spPr>
          <a:xfrm>
            <a:off x="2927166" y="1788093"/>
            <a:ext cx="5966660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เป็นการฟ้องคดีแพ่ง การแจ้งความหรือฟ้องอาญา ฟ้องคดีปกครอง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A07B09-B57E-435F-804A-1EE01A8D2020}"/>
              </a:ext>
            </a:extLst>
          </p:cNvPr>
          <p:cNvGrpSpPr/>
          <p:nvPr/>
        </p:nvGrpSpPr>
        <p:grpSpPr>
          <a:xfrm>
            <a:off x="2497064" y="2353740"/>
            <a:ext cx="355445" cy="351770"/>
            <a:chOff x="6493081" y="1742364"/>
            <a:chExt cx="660464" cy="6576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3BA29A-5B80-4F69-8F99-4253BECE6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: Rounded Corners 23">
              <a:extLst>
                <a:ext uri="{FF2B5EF4-FFF2-40B4-BE49-F238E27FC236}">
                  <a16:creationId xmlns:a16="http://schemas.microsoft.com/office/drawing/2014/main" id="{6F7D836F-64FE-440C-B4B0-606ADE054316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: Rounded Corners 24">
              <a:extLst>
                <a:ext uri="{FF2B5EF4-FFF2-40B4-BE49-F238E27FC236}">
                  <a16:creationId xmlns:a16="http://schemas.microsoft.com/office/drawing/2014/main" id="{CDCBE485-BF14-4043-8492-3673078347B3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94AE86-B7BC-4FE1-BAD1-743F5B0D4B3B}"/>
              </a:ext>
            </a:extLst>
          </p:cNvPr>
          <p:cNvGrpSpPr/>
          <p:nvPr/>
        </p:nvGrpSpPr>
        <p:grpSpPr>
          <a:xfrm>
            <a:off x="2497064" y="3941582"/>
            <a:ext cx="355445" cy="351770"/>
            <a:chOff x="6493081" y="1742364"/>
            <a:chExt cx="660464" cy="6576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50D635C-5FEB-4AD3-9FEE-31A00A525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Rectangle: Rounded Corners 23">
              <a:extLst>
                <a:ext uri="{FF2B5EF4-FFF2-40B4-BE49-F238E27FC236}">
                  <a16:creationId xmlns:a16="http://schemas.microsoft.com/office/drawing/2014/main" id="{ED05386E-7E4C-4E4A-81D5-CD94D27785B4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: Rounded Corners 24">
              <a:extLst>
                <a:ext uri="{FF2B5EF4-FFF2-40B4-BE49-F238E27FC236}">
                  <a16:creationId xmlns:a16="http://schemas.microsoft.com/office/drawing/2014/main" id="{784D64A9-4565-4503-981A-2C61C8C1429C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B04986-358F-4F6E-BED9-8B48D31380FB}"/>
              </a:ext>
            </a:extLst>
          </p:cNvPr>
          <p:cNvGrpSpPr/>
          <p:nvPr/>
        </p:nvGrpSpPr>
        <p:grpSpPr>
          <a:xfrm>
            <a:off x="2502229" y="2933470"/>
            <a:ext cx="355445" cy="351770"/>
            <a:chOff x="6493081" y="1742364"/>
            <a:chExt cx="660464" cy="65769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DCB64C9-EFB4-4C49-A23A-4408EA3A4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Rectangle: Rounded Corners 23">
              <a:extLst>
                <a:ext uri="{FF2B5EF4-FFF2-40B4-BE49-F238E27FC236}">
                  <a16:creationId xmlns:a16="http://schemas.microsoft.com/office/drawing/2014/main" id="{EF31E728-065E-4071-8B97-5F3FC75149B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: Rounded Corners 24">
              <a:extLst>
                <a:ext uri="{FF2B5EF4-FFF2-40B4-BE49-F238E27FC236}">
                  <a16:creationId xmlns:a16="http://schemas.microsoft.com/office/drawing/2014/main" id="{C1D7FD55-18B8-41BF-BA09-B467B305CA69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1807771-5FFF-458C-AE3E-1D8E8DD95FED}"/>
              </a:ext>
            </a:extLst>
          </p:cNvPr>
          <p:cNvSpPr txBox="1"/>
          <p:nvPr/>
        </p:nvSpPr>
        <p:spPr>
          <a:xfrm>
            <a:off x="2930231" y="2285398"/>
            <a:ext cx="5979884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เป็นการฟ้องต่อบุคคล กลุ่มบุคคล องค์กร สมาคม หรือหน่วยงาน</a:t>
            </a:r>
            <a:r>
              <a:rPr lang="th-TH" sz="20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ใดๆ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61ADDF-08E3-4286-8195-8B8D1A074F41}"/>
              </a:ext>
            </a:extLst>
          </p:cNvPr>
          <p:cNvSpPr txBox="1"/>
          <p:nvPr/>
        </p:nvSpPr>
        <p:spPr>
          <a:xfrm>
            <a:off x="2927059" y="2789454"/>
            <a:ext cx="5979884" cy="101566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จากการการใช้สิทธิหรือสนับสนุนการใช้สิทธิตามรัฐธรรมนูญ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การใช้เสรีภาพในการพูด การแสดงออก หรือเสรีภาพสื่อ หรือสิทธิในการชุมนุมโดยสงบ หรือสิทธิในการร้องเรียนต่อรัฐบาล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endParaRPr lang="en-GB" sz="2000" b="1" dirty="0">
              <a:latin typeface="TH SarabunPSK" panose="020B0500040200020003" pitchFamily="34" charset="-34"/>
              <a:ea typeface="Noto Sans" panose="020B0502040504020204" pitchFamily="34"/>
              <a:cs typeface="TH SarabunPSK" panose="020B0500040200020003" pitchFamily="34" charset="-3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9690F0C-165E-45EC-907A-E532985CE5AA}"/>
              </a:ext>
            </a:extLst>
          </p:cNvPr>
          <p:cNvSpPr txBox="1"/>
          <p:nvPr/>
        </p:nvSpPr>
        <p:spPr>
          <a:xfrm>
            <a:off x="2920233" y="3869574"/>
            <a:ext cx="5986710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เกี่ยวกับประเด็นสาธารณะหรือประเด็นที่มีความสำคัญทางสังคม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สิ่ง</a:t>
            </a:r>
            <a:r>
              <a:rPr lang="th-TH" sz="20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ใดๆ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ที่เกี่ยวข้องกับนัยสำคัญ เป็นประโยชน์ มีความสำคัญ หรือเกี่ยวกับสวัสดิภาพสาธารณะ สังคมหรือชุมชน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972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431540" y="956806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ผู้ฟ้องคดี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จะไม่ระบุออกมา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ตรงๆ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ว่าคดีที่ฟ้องนั้นเป็น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จึงมีข้อแนะนำสำหรับการพิจารณาดังนี้</a:t>
            </a:r>
            <a:endParaRPr lang="en-US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9B93426-1C56-465E-95A5-ABA940753EBA}"/>
              </a:ext>
            </a:extLst>
          </p:cNvPr>
          <p:cNvGrpSpPr/>
          <p:nvPr/>
        </p:nvGrpSpPr>
        <p:grpSpPr>
          <a:xfrm>
            <a:off x="769513" y="1448438"/>
            <a:ext cx="412131" cy="305096"/>
            <a:chOff x="6493081" y="1742364"/>
            <a:chExt cx="660464" cy="65769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11371BC-ADC1-4A53-B6E4-B79DA2D92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C729FF5-1257-47F2-9081-40B7940530B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2F673CE-5EB8-4B43-A796-B42EE2CC3B73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003639C-C973-46CE-8C1A-6DC0A19D8B3E}"/>
              </a:ext>
            </a:extLst>
          </p:cNvPr>
          <p:cNvSpPr txBox="1"/>
          <p:nvPr/>
        </p:nvSpPr>
        <p:spPr>
          <a:xfrm>
            <a:off x="1268123" y="1426384"/>
            <a:ext cx="745520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การกระทำที่ถูกกล่าวหาเป็นการกระทำที่ได้รับการคุ้มครองตามรัฐธรรมนูญหรือไม่?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A07B09-B57E-435F-804A-1EE01A8D2020}"/>
              </a:ext>
            </a:extLst>
          </p:cNvPr>
          <p:cNvGrpSpPr/>
          <p:nvPr/>
        </p:nvGrpSpPr>
        <p:grpSpPr>
          <a:xfrm>
            <a:off x="769513" y="1887414"/>
            <a:ext cx="412131" cy="305096"/>
            <a:chOff x="6493081" y="1742364"/>
            <a:chExt cx="660464" cy="65769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63BA29A-5B80-4F69-8F99-4253BECE6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Rectangle: Rounded Corners 23">
              <a:extLst>
                <a:ext uri="{FF2B5EF4-FFF2-40B4-BE49-F238E27FC236}">
                  <a16:creationId xmlns:a16="http://schemas.microsoft.com/office/drawing/2014/main" id="{6F7D836F-64FE-440C-B4B0-606ADE054316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Rectangle: Rounded Corners 24">
              <a:extLst>
                <a:ext uri="{FF2B5EF4-FFF2-40B4-BE49-F238E27FC236}">
                  <a16:creationId xmlns:a16="http://schemas.microsoft.com/office/drawing/2014/main" id="{CDCBE485-BF14-4043-8492-3673078347B3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94AE86-B7BC-4FE1-BAD1-743F5B0D4B3B}"/>
              </a:ext>
            </a:extLst>
          </p:cNvPr>
          <p:cNvGrpSpPr/>
          <p:nvPr/>
        </p:nvGrpSpPr>
        <p:grpSpPr>
          <a:xfrm>
            <a:off x="769513" y="2878462"/>
            <a:ext cx="412131" cy="305096"/>
            <a:chOff x="6493081" y="1742364"/>
            <a:chExt cx="660464" cy="65769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50D635C-5FEB-4AD3-9FEE-31A00A525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Rectangle: Rounded Corners 23">
              <a:extLst>
                <a:ext uri="{FF2B5EF4-FFF2-40B4-BE49-F238E27FC236}">
                  <a16:creationId xmlns:a16="http://schemas.microsoft.com/office/drawing/2014/main" id="{ED05386E-7E4C-4E4A-81D5-CD94D27785B4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: Rounded Corners 24">
              <a:extLst>
                <a:ext uri="{FF2B5EF4-FFF2-40B4-BE49-F238E27FC236}">
                  <a16:creationId xmlns:a16="http://schemas.microsoft.com/office/drawing/2014/main" id="{784D64A9-4565-4503-981A-2C61C8C1429C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B04986-358F-4F6E-BED9-8B48D31380FB}"/>
              </a:ext>
            </a:extLst>
          </p:cNvPr>
          <p:cNvGrpSpPr/>
          <p:nvPr/>
        </p:nvGrpSpPr>
        <p:grpSpPr>
          <a:xfrm>
            <a:off x="769513" y="2391470"/>
            <a:ext cx="412131" cy="305096"/>
            <a:chOff x="6493081" y="1742364"/>
            <a:chExt cx="660464" cy="65769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DCB64C9-EFB4-4C49-A23A-4408EA3A4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Rectangle: Rounded Corners 23">
              <a:extLst>
                <a:ext uri="{FF2B5EF4-FFF2-40B4-BE49-F238E27FC236}">
                  <a16:creationId xmlns:a16="http://schemas.microsoft.com/office/drawing/2014/main" id="{EF31E728-065E-4071-8B97-5F3FC75149B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: Rounded Corners 24">
              <a:extLst>
                <a:ext uri="{FF2B5EF4-FFF2-40B4-BE49-F238E27FC236}">
                  <a16:creationId xmlns:a16="http://schemas.microsoft.com/office/drawing/2014/main" id="{C1D7FD55-18B8-41BF-BA09-B467B305CA69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D1807771-5FFF-458C-AE3E-1D8E8DD95FED}"/>
              </a:ext>
            </a:extLst>
          </p:cNvPr>
          <p:cNvSpPr txBox="1"/>
          <p:nvPr/>
        </p:nvSpPr>
        <p:spPr>
          <a:xfrm>
            <a:off x="1271189" y="1887414"/>
            <a:ext cx="745520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ผู้ถูกฟ้องเป็นกลุ่มหรือประชาชนที่กระตือรือร้นทางการเมืองและการมีส่วนร่วมสาธารณะหรือไม่?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61ADDF-08E3-4286-8195-8B8D1A074F41}"/>
              </a:ext>
            </a:extLst>
          </p:cNvPr>
          <p:cNvSpPr txBox="1"/>
          <p:nvPr/>
        </p:nvSpPr>
        <p:spPr>
          <a:xfrm>
            <a:off x="1268123" y="2366017"/>
            <a:ext cx="7458274" cy="36933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มีความพยายามใช้ประโยชน์จากความได้เปรียบทางเศรษฐกิจหรืออำนาจรัฐกดดันผู้ถูกฟ้องหรือไม่? </a:t>
            </a:r>
            <a:endParaRPr lang="en-GB" b="1" dirty="0">
              <a:latin typeface="TH SarabunPSK" panose="020B0500040200020003" pitchFamily="34" charset="-34"/>
              <a:ea typeface="Noto Sans" panose="020B0502040504020204" pitchFamily="34"/>
              <a:cs typeface="TH SarabunPSK" panose="020B0500040200020003" pitchFamily="34" charset="-3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9690F0C-165E-45EC-907A-E532985CE5AA}"/>
              </a:ext>
            </a:extLst>
          </p:cNvPr>
          <p:cNvSpPr txBox="1"/>
          <p:nvPr/>
        </p:nvSpPr>
        <p:spPr>
          <a:xfrm>
            <a:off x="1257201" y="2844620"/>
            <a:ext cx="7455208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ผู้ฟ้องคดีมีประวัติการดำเนินคดีเพื่อข่มขู่นักวิจารณ์หรือนักเคลื่อนไหวหรือไม่? 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ADD566B-3AA9-495D-955E-1048B411C8AE}"/>
              </a:ext>
            </a:extLst>
          </p:cNvPr>
          <p:cNvGrpSpPr/>
          <p:nvPr/>
        </p:nvGrpSpPr>
        <p:grpSpPr>
          <a:xfrm>
            <a:off x="756841" y="3866446"/>
            <a:ext cx="412131" cy="305096"/>
            <a:chOff x="6493081" y="1742364"/>
            <a:chExt cx="660464" cy="65769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5C676B7-5D0D-4386-8759-B81B769F5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Rectangle: Rounded Corners 23">
              <a:extLst>
                <a:ext uri="{FF2B5EF4-FFF2-40B4-BE49-F238E27FC236}">
                  <a16:creationId xmlns:a16="http://schemas.microsoft.com/office/drawing/2014/main" id="{EE6E68DE-6E54-4106-B63D-400894FF1785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: Rounded Corners 24">
              <a:extLst>
                <a:ext uri="{FF2B5EF4-FFF2-40B4-BE49-F238E27FC236}">
                  <a16:creationId xmlns:a16="http://schemas.microsoft.com/office/drawing/2014/main" id="{08DE33FF-C889-4332-AE83-851101B94F4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AAE99F9-CF48-41D3-B6BE-245994E19810}"/>
              </a:ext>
            </a:extLst>
          </p:cNvPr>
          <p:cNvGrpSpPr/>
          <p:nvPr/>
        </p:nvGrpSpPr>
        <p:grpSpPr>
          <a:xfrm>
            <a:off x="756841" y="3379454"/>
            <a:ext cx="412131" cy="305096"/>
            <a:chOff x="6493081" y="1742364"/>
            <a:chExt cx="660464" cy="65769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6FC899E-CC8E-4992-8C2E-FE9661794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Rectangle: Rounded Corners 23">
              <a:extLst>
                <a:ext uri="{FF2B5EF4-FFF2-40B4-BE49-F238E27FC236}">
                  <a16:creationId xmlns:a16="http://schemas.microsoft.com/office/drawing/2014/main" id="{91E82065-39F8-4427-ADD4-9E92375E33D3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Rectangle: Rounded Corners 24">
              <a:extLst>
                <a:ext uri="{FF2B5EF4-FFF2-40B4-BE49-F238E27FC236}">
                  <a16:creationId xmlns:a16="http://schemas.microsoft.com/office/drawing/2014/main" id="{C642E549-31E6-42B0-8BFC-970A5F3A554F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B7119ABC-ABD3-4967-9B00-153B5DBE1DB0}"/>
              </a:ext>
            </a:extLst>
          </p:cNvPr>
          <p:cNvSpPr txBox="1"/>
          <p:nvPr/>
        </p:nvSpPr>
        <p:spPr>
          <a:xfrm>
            <a:off x="1255451" y="3354001"/>
            <a:ext cx="745827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มีการเรียกร้องค่าเสียหายในจำนวนที่สูงเกินจริง ไม่ได้สัดส่วนกับความเสียหายจริงที่เกิดขึ้นหรือไม่? 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D71201C-30A1-43D6-BCAC-C8A42EB82941}"/>
              </a:ext>
            </a:extLst>
          </p:cNvPr>
          <p:cNvSpPr txBox="1"/>
          <p:nvPr/>
        </p:nvSpPr>
        <p:spPr>
          <a:xfrm>
            <a:off x="1244529" y="3832604"/>
            <a:ext cx="745520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ผู้ฟ้องไม่ได้ให้หลักฐานที่แท้จริงเพื่อแสดงว่าผู้ถูกฟ้องมีส่วนร่วมในการกระทำความผิดใช่หรือไม่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A4C37CD-DB76-4DB0-AF59-9ECFF122A907}"/>
              </a:ext>
            </a:extLst>
          </p:cNvPr>
          <p:cNvGrpSpPr/>
          <p:nvPr/>
        </p:nvGrpSpPr>
        <p:grpSpPr>
          <a:xfrm>
            <a:off x="756841" y="4333784"/>
            <a:ext cx="412131" cy="305096"/>
            <a:chOff x="6493081" y="1742364"/>
            <a:chExt cx="660464" cy="657690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DCC9F5C-2F68-4617-BC31-266019846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Rectangle: Rounded Corners 23">
              <a:extLst>
                <a:ext uri="{FF2B5EF4-FFF2-40B4-BE49-F238E27FC236}">
                  <a16:creationId xmlns:a16="http://schemas.microsoft.com/office/drawing/2014/main" id="{21F3836F-9FF5-41EE-BB61-5F4E6ADB2277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Rectangle: Rounded Corners 24">
              <a:extLst>
                <a:ext uri="{FF2B5EF4-FFF2-40B4-BE49-F238E27FC236}">
                  <a16:creationId xmlns:a16="http://schemas.microsoft.com/office/drawing/2014/main" id="{BE7778BE-0963-48A8-A7B0-6A93B0F419A5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05AA921-0C90-4836-A223-0E36F1199D88}"/>
              </a:ext>
            </a:extLst>
          </p:cNvPr>
          <p:cNvSpPr txBox="1"/>
          <p:nvPr/>
        </p:nvSpPr>
        <p:spPr>
          <a:xfrm>
            <a:off x="1244529" y="4299942"/>
            <a:ext cx="745520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ผู้ฟ้องคดีมีความพยายามประวิงคดีออกไปให้นานที่สุดเท่าที่เป็นไปได้หรือไม่?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2FB6E99-9814-4F08-B39B-308DF01D4619}"/>
              </a:ext>
            </a:extLst>
          </p:cNvPr>
          <p:cNvSpPr txBox="1"/>
          <p:nvPr/>
        </p:nvSpPr>
        <p:spPr>
          <a:xfrm>
            <a:off x="-12755" y="319050"/>
            <a:ext cx="5656631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ข้อแนะนำเพื่อการพิจารณาว่าคดีใดเป็น </a:t>
            </a:r>
            <a:r>
              <a:rPr lang="en-US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endParaRPr lang="en-US" sz="24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6183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94697"/>
            <a:ext cx="6489277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ความแตกต่างระหว่างคดี </a:t>
            </a:r>
            <a:r>
              <a:rPr lang="en-US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กับคดีทั่วไป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C33AAD6-02A0-4713-835E-309C036A87B4}"/>
              </a:ext>
            </a:extLst>
          </p:cNvPr>
          <p:cNvSpPr/>
          <p:nvPr/>
        </p:nvSpPr>
        <p:spPr>
          <a:xfrm>
            <a:off x="2750039" y="1054423"/>
            <a:ext cx="6208670" cy="379438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2785596" y="1104930"/>
            <a:ext cx="617311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มีลักษณะแตกต่างจากคดีสามัญทั่วไป เพราะผู้ฟ้องคดีไม่ได้ต้องการแสวงหาความยุติธรรม ไม่ได้คาดหวังถึงผลของคดี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แต่มีเป้าหมายเพื่อข่มขู่ หรือกลั่นแกล้งฝ่ายตรงข้ามให้อ่อนแรงและหยุดวิพากษ์วิจารณ์หรือคัดค้านไป  ด้วยการ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ดูดทรัพยากร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บังคับให้ฝ่ายตรงข้ามใช้จ่ายเงินเพื่อต่อสู้คดี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ลดทอนประสิทธิภาพในการทำงาน </a:t>
            </a:r>
            <a:r>
              <a:rPr lang="th-TH" sz="20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การทำ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กิจกรรม เวลา </a:t>
            </a:r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สร้างความกดดันทางอารมณ์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และลดทอนกำลังใจ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 </a:t>
            </a:r>
            <a:r>
              <a:rPr lang="en-US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ไม่เพียงแต่หยุดยั้งการมีส่วนร่วมสาธารณะที่กำลังดำเนินอยู่เท่านั้น  แต่ยังสร้างความกลัว ความท้อใจที่จะทำกิจกรรมหรือการมีส่วนร่วมสาธารณะในอนาคต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และขยายความหวาดกลัวและส่งข้อความแห่งการข่มขู่ต่อสังคมโดยรวม  ซึ่งในระยะยาวย่อมส่งผลเสียต่อระบอบประชาธิปไตย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h-TH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0C8B41-B30E-45DA-B1DA-419AB21F7058}"/>
              </a:ext>
            </a:extLst>
          </p:cNvPr>
          <p:cNvGrpSpPr/>
          <p:nvPr/>
        </p:nvGrpSpPr>
        <p:grpSpPr>
          <a:xfrm>
            <a:off x="215564" y="1563638"/>
            <a:ext cx="2381751" cy="2088232"/>
            <a:chOff x="3109003" y="1667886"/>
            <a:chExt cx="2984593" cy="262985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CFF95A7-94BE-4B5D-8939-4C80C5D1971C}"/>
                </a:ext>
              </a:extLst>
            </p:cNvPr>
            <p:cNvGrpSpPr/>
            <p:nvPr/>
          </p:nvGrpSpPr>
          <p:grpSpPr>
            <a:xfrm>
              <a:off x="3109003" y="1667886"/>
              <a:ext cx="2984593" cy="2629854"/>
              <a:chOff x="2851223" y="1466478"/>
              <a:chExt cx="3503465" cy="3087055"/>
            </a:xfrm>
          </p:grpSpPr>
          <p:sp>
            <p:nvSpPr>
              <p:cNvPr id="14" name="Isosceles Triangle 13">
                <a:extLst>
                  <a:ext uri="{FF2B5EF4-FFF2-40B4-BE49-F238E27FC236}">
                    <a16:creationId xmlns:a16="http://schemas.microsoft.com/office/drawing/2014/main" id="{5A6AEBB2-FBC3-4DD3-97F3-CEF3DA3A3F80}"/>
                  </a:ext>
                </a:extLst>
              </p:cNvPr>
              <p:cNvSpPr/>
              <p:nvPr/>
            </p:nvSpPr>
            <p:spPr>
              <a:xfrm>
                <a:off x="3308423" y="1923678"/>
                <a:ext cx="2520280" cy="2172655"/>
              </a:xfrm>
              <a:prstGeom prst="triangl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E3B1BD8-FD12-4D19-A137-E62574AD42CE}"/>
                  </a:ext>
                </a:extLst>
              </p:cNvPr>
              <p:cNvSpPr/>
              <p:nvPr/>
            </p:nvSpPr>
            <p:spPr>
              <a:xfrm>
                <a:off x="4111363" y="1466478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0FAF011-11D0-44FD-9045-4294CED8FF49}"/>
                  </a:ext>
                </a:extLst>
              </p:cNvPr>
              <p:cNvSpPr/>
              <p:nvPr/>
            </p:nvSpPr>
            <p:spPr>
              <a:xfrm>
                <a:off x="2851223" y="3639133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15BEEAA-3963-464F-A90F-38E953C7E10D}"/>
                  </a:ext>
                </a:extLst>
              </p:cNvPr>
              <p:cNvSpPr/>
              <p:nvPr/>
            </p:nvSpPr>
            <p:spPr>
              <a:xfrm>
                <a:off x="5440288" y="3639133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" name="Parallelogram 15">
              <a:extLst>
                <a:ext uri="{FF2B5EF4-FFF2-40B4-BE49-F238E27FC236}">
                  <a16:creationId xmlns:a16="http://schemas.microsoft.com/office/drawing/2014/main" id="{A914F232-376D-4DDF-91D0-85D1DCFF1AFF}"/>
                </a:ext>
              </a:extLst>
            </p:cNvPr>
            <p:cNvSpPr/>
            <p:nvPr/>
          </p:nvSpPr>
          <p:spPr>
            <a:xfrm flipH="1">
              <a:off x="3345016" y="3758118"/>
              <a:ext cx="317209" cy="317209"/>
            </a:xfrm>
            <a:custGeom>
              <a:avLst/>
              <a:gdLst/>
              <a:ahLst/>
              <a:cxnLst/>
              <a:rect l="l" t="t" r="r" b="b"/>
              <a:pathLst>
                <a:path w="3242753" h="3227814">
                  <a:moveTo>
                    <a:pt x="1621376" y="1043635"/>
                  </a:moveTo>
                  <a:cubicBezTo>
                    <a:pt x="1557188" y="1043635"/>
                    <a:pt x="1505154" y="1095669"/>
                    <a:pt x="1505154" y="1159857"/>
                  </a:cubicBezTo>
                  <a:lnTo>
                    <a:pt x="1505154" y="1625483"/>
                  </a:lnTo>
                  <a:lnTo>
                    <a:pt x="1033577" y="1625483"/>
                  </a:lnTo>
                  <a:cubicBezTo>
                    <a:pt x="969389" y="1625483"/>
                    <a:pt x="917355" y="1677517"/>
                    <a:pt x="917355" y="1741705"/>
                  </a:cubicBezTo>
                  <a:cubicBezTo>
                    <a:pt x="917355" y="1805893"/>
                    <a:pt x="969389" y="1857927"/>
                    <a:pt x="1033577" y="1857927"/>
                  </a:cubicBezTo>
                  <a:lnTo>
                    <a:pt x="1614688" y="1857927"/>
                  </a:lnTo>
                  <a:lnTo>
                    <a:pt x="1619859" y="1856884"/>
                  </a:lnTo>
                  <a:cubicBezTo>
                    <a:pt x="1620361" y="1857187"/>
                    <a:pt x="1620868" y="1857190"/>
                    <a:pt x="1621376" y="1857190"/>
                  </a:cubicBezTo>
                  <a:cubicBezTo>
                    <a:pt x="1685564" y="1857190"/>
                    <a:pt x="1737598" y="1805156"/>
                    <a:pt x="1737598" y="1740968"/>
                  </a:cubicBezTo>
                  <a:lnTo>
                    <a:pt x="1737598" y="1159857"/>
                  </a:lnTo>
                  <a:cubicBezTo>
                    <a:pt x="1737598" y="1095669"/>
                    <a:pt x="1685564" y="1043635"/>
                    <a:pt x="1621376" y="1043635"/>
                  </a:cubicBezTo>
                  <a:close/>
                  <a:moveTo>
                    <a:pt x="1621376" y="628818"/>
                  </a:moveTo>
                  <a:cubicBezTo>
                    <a:pt x="2206882" y="628818"/>
                    <a:pt x="2681529" y="1103464"/>
                    <a:pt x="2681529" y="1688970"/>
                  </a:cubicBezTo>
                  <a:cubicBezTo>
                    <a:pt x="2681529" y="2274476"/>
                    <a:pt x="2206882" y="2749122"/>
                    <a:pt x="1621376" y="2749122"/>
                  </a:cubicBezTo>
                  <a:cubicBezTo>
                    <a:pt x="1035870" y="2749122"/>
                    <a:pt x="561223" y="2274476"/>
                    <a:pt x="561223" y="1688970"/>
                  </a:cubicBezTo>
                  <a:cubicBezTo>
                    <a:pt x="561223" y="1103464"/>
                    <a:pt x="1035870" y="628818"/>
                    <a:pt x="1621376" y="628818"/>
                  </a:cubicBezTo>
                  <a:close/>
                  <a:moveTo>
                    <a:pt x="1621376" y="424596"/>
                  </a:moveTo>
                  <a:cubicBezTo>
                    <a:pt x="923081" y="424596"/>
                    <a:pt x="357001" y="990676"/>
                    <a:pt x="357001" y="1688970"/>
                  </a:cubicBezTo>
                  <a:cubicBezTo>
                    <a:pt x="357001" y="2128645"/>
                    <a:pt x="581423" y="2515905"/>
                    <a:pt x="922189" y="2742109"/>
                  </a:cubicBezTo>
                  <a:lnTo>
                    <a:pt x="652992" y="3227814"/>
                  </a:lnTo>
                  <a:lnTo>
                    <a:pt x="911997" y="3227814"/>
                  </a:lnTo>
                  <a:lnTo>
                    <a:pt x="1121304" y="2850168"/>
                  </a:lnTo>
                  <a:cubicBezTo>
                    <a:pt x="1274563" y="2916691"/>
                    <a:pt x="1443689" y="2953344"/>
                    <a:pt x="1621376" y="2953344"/>
                  </a:cubicBezTo>
                  <a:cubicBezTo>
                    <a:pt x="1799063" y="2953344"/>
                    <a:pt x="1968189" y="2916691"/>
                    <a:pt x="2121449" y="2850168"/>
                  </a:cubicBezTo>
                  <a:lnTo>
                    <a:pt x="2330755" y="3227814"/>
                  </a:lnTo>
                  <a:lnTo>
                    <a:pt x="2589760" y="3227814"/>
                  </a:lnTo>
                  <a:lnTo>
                    <a:pt x="2320563" y="2742109"/>
                  </a:lnTo>
                  <a:cubicBezTo>
                    <a:pt x="2661329" y="2515905"/>
                    <a:pt x="2885751" y="2128645"/>
                    <a:pt x="2885751" y="1688970"/>
                  </a:cubicBezTo>
                  <a:cubicBezTo>
                    <a:pt x="2885751" y="990676"/>
                    <a:pt x="2319671" y="424596"/>
                    <a:pt x="1621376" y="424596"/>
                  </a:cubicBezTo>
                  <a:close/>
                  <a:moveTo>
                    <a:pt x="2599800" y="123238"/>
                  </a:moveTo>
                  <a:cubicBezTo>
                    <a:pt x="2434609" y="120698"/>
                    <a:pt x="2268460" y="180476"/>
                    <a:pt x="2139563" y="303161"/>
                  </a:cubicBezTo>
                  <a:lnTo>
                    <a:pt x="3057258" y="1232053"/>
                  </a:lnTo>
                  <a:cubicBezTo>
                    <a:pt x="3305736" y="977255"/>
                    <a:pt x="3304415" y="570405"/>
                    <a:pt x="3054287" y="317226"/>
                  </a:cubicBezTo>
                  <a:cubicBezTo>
                    <a:pt x="2929224" y="190636"/>
                    <a:pt x="2764991" y="125778"/>
                    <a:pt x="2599800" y="123238"/>
                  </a:cubicBezTo>
                  <a:close/>
                  <a:moveTo>
                    <a:pt x="642953" y="123238"/>
                  </a:moveTo>
                  <a:cubicBezTo>
                    <a:pt x="477762" y="125778"/>
                    <a:pt x="313529" y="190636"/>
                    <a:pt x="188466" y="317226"/>
                  </a:cubicBezTo>
                  <a:cubicBezTo>
                    <a:pt x="-61662" y="570405"/>
                    <a:pt x="-62983" y="977255"/>
                    <a:pt x="185495" y="1232053"/>
                  </a:cubicBezTo>
                  <a:lnTo>
                    <a:pt x="1103190" y="303161"/>
                  </a:lnTo>
                  <a:cubicBezTo>
                    <a:pt x="974294" y="180476"/>
                    <a:pt x="808144" y="120698"/>
                    <a:pt x="642953" y="123238"/>
                  </a:cubicBezTo>
                  <a:close/>
                  <a:moveTo>
                    <a:pt x="1722692" y="0"/>
                  </a:moveTo>
                  <a:lnTo>
                    <a:pt x="1520061" y="0"/>
                  </a:lnTo>
                  <a:cubicBezTo>
                    <a:pt x="1440152" y="0"/>
                    <a:pt x="1375373" y="64779"/>
                    <a:pt x="1375373" y="144688"/>
                  </a:cubicBezTo>
                  <a:lnTo>
                    <a:pt x="1375373" y="289376"/>
                  </a:lnTo>
                  <a:lnTo>
                    <a:pt x="1867380" y="289376"/>
                  </a:lnTo>
                  <a:lnTo>
                    <a:pt x="1867380" y="144688"/>
                  </a:lnTo>
                  <a:cubicBezTo>
                    <a:pt x="1867380" y="64779"/>
                    <a:pt x="1802601" y="0"/>
                    <a:pt x="17226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9" name="Block Arc 11">
              <a:extLst>
                <a:ext uri="{FF2B5EF4-FFF2-40B4-BE49-F238E27FC236}">
                  <a16:creationId xmlns:a16="http://schemas.microsoft.com/office/drawing/2014/main" id="{51394F19-A169-41AB-98BD-6C3CD4D46EF6}"/>
                </a:ext>
              </a:extLst>
            </p:cNvPr>
            <p:cNvSpPr/>
            <p:nvPr/>
          </p:nvSpPr>
          <p:spPr>
            <a:xfrm rot="10800000">
              <a:off x="5611739" y="3746554"/>
              <a:ext cx="217507" cy="353911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Heart 17">
              <a:extLst>
                <a:ext uri="{FF2B5EF4-FFF2-40B4-BE49-F238E27FC236}">
                  <a16:creationId xmlns:a16="http://schemas.microsoft.com/office/drawing/2014/main" id="{8A14030E-9185-4D1B-8BB9-5D5D541C37D4}"/>
                </a:ext>
              </a:extLst>
            </p:cNvPr>
            <p:cNvSpPr/>
            <p:nvPr/>
          </p:nvSpPr>
          <p:spPr>
            <a:xfrm>
              <a:off x="4401687" y="1923678"/>
              <a:ext cx="340626" cy="333972"/>
            </a:xfrm>
            <a:custGeom>
              <a:avLst/>
              <a:gdLst/>
              <a:ahLst/>
              <a:cxnLst/>
              <a:rect l="l" t="t" r="r" b="b"/>
              <a:pathLst>
                <a:path w="3263621" h="3199863">
                  <a:moveTo>
                    <a:pt x="1896188" y="786599"/>
                  </a:moveTo>
                  <a:cubicBezTo>
                    <a:pt x="1878938" y="786251"/>
                    <a:pt x="1861335" y="789280"/>
                    <a:pt x="1844305" y="796082"/>
                  </a:cubicBezTo>
                  <a:cubicBezTo>
                    <a:pt x="1792333" y="816839"/>
                    <a:pt x="1760707" y="866742"/>
                    <a:pt x="1761231" y="919486"/>
                  </a:cubicBezTo>
                  <a:lnTo>
                    <a:pt x="1573886" y="1618665"/>
                  </a:lnTo>
                  <a:lnTo>
                    <a:pt x="1438574" y="1113672"/>
                  </a:lnTo>
                  <a:cubicBezTo>
                    <a:pt x="1424335" y="1060531"/>
                    <a:pt x="1379808" y="1023594"/>
                    <a:pt x="1328543" y="1016456"/>
                  </a:cubicBezTo>
                  <a:cubicBezTo>
                    <a:pt x="1320071" y="1015276"/>
                    <a:pt x="1311415" y="1014911"/>
                    <a:pt x="1302836" y="1018067"/>
                  </a:cubicBezTo>
                  <a:lnTo>
                    <a:pt x="1300556" y="1017667"/>
                  </a:lnTo>
                  <a:cubicBezTo>
                    <a:pt x="1298914" y="1017711"/>
                    <a:pt x="1297275" y="1017786"/>
                    <a:pt x="1295680" y="1018515"/>
                  </a:cubicBezTo>
                  <a:lnTo>
                    <a:pt x="1275904" y="1019755"/>
                  </a:lnTo>
                  <a:cubicBezTo>
                    <a:pt x="1273459" y="1020410"/>
                    <a:pt x="1271049" y="1021129"/>
                    <a:pt x="1269080" y="1023145"/>
                  </a:cubicBezTo>
                  <a:cubicBezTo>
                    <a:pt x="1229892" y="1033156"/>
                    <a:pt x="1196286" y="1061513"/>
                    <a:pt x="1180414" y="1102068"/>
                  </a:cubicBezTo>
                  <a:lnTo>
                    <a:pt x="902406" y="1812437"/>
                  </a:lnTo>
                  <a:lnTo>
                    <a:pt x="612897" y="1812437"/>
                  </a:lnTo>
                  <a:cubicBezTo>
                    <a:pt x="539543" y="1812437"/>
                    <a:pt x="480078" y="1871902"/>
                    <a:pt x="480078" y="1945256"/>
                  </a:cubicBezTo>
                  <a:cubicBezTo>
                    <a:pt x="480078" y="2018610"/>
                    <a:pt x="539543" y="2078075"/>
                    <a:pt x="612897" y="2078075"/>
                  </a:cubicBezTo>
                  <a:lnTo>
                    <a:pt x="966673" y="2078075"/>
                  </a:lnTo>
                  <a:cubicBezTo>
                    <a:pt x="1008666" y="2088839"/>
                    <a:pt x="1051924" y="2075535"/>
                    <a:pt x="1081835" y="2045978"/>
                  </a:cubicBezTo>
                  <a:cubicBezTo>
                    <a:pt x="1105846" y="2028294"/>
                    <a:pt x="1122213" y="2001701"/>
                    <a:pt x="1125659" y="1970866"/>
                  </a:cubicBezTo>
                  <a:lnTo>
                    <a:pt x="1284498" y="1565001"/>
                  </a:lnTo>
                  <a:lnTo>
                    <a:pt x="1443089" y="2156868"/>
                  </a:lnTo>
                  <a:cubicBezTo>
                    <a:pt x="1455914" y="2204733"/>
                    <a:pt x="1493311" y="2239452"/>
                    <a:pt x="1538593" y="2249086"/>
                  </a:cubicBezTo>
                  <a:lnTo>
                    <a:pt x="1542015" y="2250785"/>
                  </a:lnTo>
                  <a:cubicBezTo>
                    <a:pt x="1542604" y="2250943"/>
                    <a:pt x="1543193" y="2251097"/>
                    <a:pt x="1543870" y="2250902"/>
                  </a:cubicBezTo>
                  <a:cubicBezTo>
                    <a:pt x="1553422" y="2254514"/>
                    <a:pt x="1563610" y="2255524"/>
                    <a:pt x="1573886" y="2252783"/>
                  </a:cubicBezTo>
                  <a:cubicBezTo>
                    <a:pt x="1584162" y="2255524"/>
                    <a:pt x="1594351" y="2254515"/>
                    <a:pt x="1603903" y="2250901"/>
                  </a:cubicBezTo>
                  <a:lnTo>
                    <a:pt x="1605758" y="2250785"/>
                  </a:lnTo>
                  <a:cubicBezTo>
                    <a:pt x="1606974" y="2250459"/>
                    <a:pt x="1608181" y="2250118"/>
                    <a:pt x="1609178" y="2249086"/>
                  </a:cubicBezTo>
                  <a:cubicBezTo>
                    <a:pt x="1654461" y="2239453"/>
                    <a:pt x="1691859" y="2204734"/>
                    <a:pt x="1704684" y="2156868"/>
                  </a:cubicBezTo>
                  <a:lnTo>
                    <a:pt x="1921541" y="1347547"/>
                  </a:lnTo>
                  <a:lnTo>
                    <a:pt x="2181705" y="1998928"/>
                  </a:lnTo>
                  <a:cubicBezTo>
                    <a:pt x="2205326" y="2058070"/>
                    <a:pt x="2266689" y="2090865"/>
                    <a:pt x="2326593" y="2078075"/>
                  </a:cubicBezTo>
                  <a:lnTo>
                    <a:pt x="2671200" y="2078075"/>
                  </a:lnTo>
                  <a:cubicBezTo>
                    <a:pt x="2744554" y="2078075"/>
                    <a:pt x="2804019" y="2018610"/>
                    <a:pt x="2804019" y="1945256"/>
                  </a:cubicBezTo>
                  <a:cubicBezTo>
                    <a:pt x="2804019" y="1871902"/>
                    <a:pt x="2744554" y="1812437"/>
                    <a:pt x="2671200" y="1812437"/>
                  </a:cubicBezTo>
                  <a:lnTo>
                    <a:pt x="2393261" y="1812437"/>
                  </a:lnTo>
                  <a:lnTo>
                    <a:pt x="2016914" y="870162"/>
                  </a:lnTo>
                  <a:cubicBezTo>
                    <a:pt x="1996508" y="819071"/>
                    <a:pt x="1947937" y="787642"/>
                    <a:pt x="1896188" y="786599"/>
                  </a:cubicBezTo>
                  <a:close/>
                  <a:moveTo>
                    <a:pt x="773454" y="106"/>
                  </a:moveTo>
                  <a:cubicBezTo>
                    <a:pt x="1097282" y="5742"/>
                    <a:pt x="1441967" y="238301"/>
                    <a:pt x="1631811" y="769863"/>
                  </a:cubicBezTo>
                  <a:cubicBezTo>
                    <a:pt x="2306811" y="-1120137"/>
                    <a:pt x="4939311" y="769863"/>
                    <a:pt x="1631811" y="3199863"/>
                  </a:cubicBezTo>
                  <a:cubicBezTo>
                    <a:pt x="-745455" y="1453301"/>
                    <a:pt x="-54107" y="-14297"/>
                    <a:pt x="773454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Isosceles Triangle 8">
              <a:extLst>
                <a:ext uri="{FF2B5EF4-FFF2-40B4-BE49-F238E27FC236}">
                  <a16:creationId xmlns:a16="http://schemas.microsoft.com/office/drawing/2014/main" id="{73961070-F8BD-41EF-94D1-38E9FE6404BE}"/>
                </a:ext>
              </a:extLst>
            </p:cNvPr>
            <p:cNvSpPr/>
            <p:nvPr/>
          </p:nvSpPr>
          <p:spPr>
            <a:xfrm rot="16200000">
              <a:off x="4174293" y="2901619"/>
              <a:ext cx="726275" cy="699485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69DF50E-CB81-481D-8026-EFA1B8F52989}"/>
                </a:ext>
              </a:extLst>
            </p:cNvPr>
            <p:cNvCxnSpPr/>
            <p:nvPr/>
          </p:nvCxnSpPr>
          <p:spPr>
            <a:xfrm>
              <a:off x="4300828" y="2888224"/>
              <a:ext cx="660660" cy="71983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B064230-9DD9-4767-9F6F-C31DCDE06F6A}"/>
                </a:ext>
              </a:extLst>
            </p:cNvPr>
            <p:cNvCxnSpPr/>
            <p:nvPr/>
          </p:nvCxnSpPr>
          <p:spPr>
            <a:xfrm flipH="1">
              <a:off x="4315427" y="2836348"/>
              <a:ext cx="542906" cy="771706"/>
            </a:xfrm>
            <a:prstGeom prst="line">
              <a:avLst/>
            </a:prstGeom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88971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2E4853F8-BB48-4D26-870F-A6B1120B4D5C}"/>
              </a:ext>
            </a:extLst>
          </p:cNvPr>
          <p:cNvGrpSpPr/>
          <p:nvPr/>
        </p:nvGrpSpPr>
        <p:grpSpPr>
          <a:xfrm>
            <a:off x="0" y="2931790"/>
            <a:ext cx="5940151" cy="644655"/>
            <a:chOff x="1252769" y="2226534"/>
            <a:chExt cx="6369237" cy="644655"/>
          </a:xfrm>
          <a:solidFill>
            <a:schemeClr val="bg1">
              <a:lumMod val="65000"/>
            </a:schemeClr>
          </a:solidFill>
        </p:grpSpPr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7DBA6B27-28D3-4F42-9F9D-9743B08DD12A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F389CE5F-FC81-4623-B0DD-54BB474A81EB}"/>
                </a:ext>
              </a:extLst>
            </p:cNvPr>
            <p:cNvSpPr/>
            <p:nvPr/>
          </p:nvSpPr>
          <p:spPr>
            <a:xfrm>
              <a:off x="2137835" y="2226534"/>
              <a:ext cx="5484171" cy="64465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 dirty="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29E5364-9CC6-4B5B-B6BA-735C17DFE010}"/>
                </a:ext>
              </a:extLst>
            </p:cNvPr>
            <p:cNvSpPr txBox="1"/>
            <p:nvPr/>
          </p:nvSpPr>
          <p:spPr>
            <a:xfrm>
              <a:off x="2453512" y="2306790"/>
              <a:ext cx="4934022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สถานการณ์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 </a:t>
              </a:r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ในประเทศไทย 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93B8AFD-8842-44CB-8BAD-259E25D7A46E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2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9E3F30F-CD6B-459E-B807-0E3E454BC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0" b="21601"/>
          <a:stretch/>
        </p:blipFill>
        <p:spPr>
          <a:xfrm>
            <a:off x="827584" y="771550"/>
            <a:ext cx="4752528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95486"/>
            <a:ext cx="4831772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ภาพรวมของข้อมูลตามระยะเวลา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91BCC0AE-54C9-40BF-B1AF-4CC6C6F836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321878"/>
              </p:ext>
            </p:extLst>
          </p:nvPr>
        </p:nvGraphicFramePr>
        <p:xfrm>
          <a:off x="3600772" y="1131590"/>
          <a:ext cx="5219700" cy="341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8566F31-1426-4D7C-AA61-025BCE187A4C}"/>
              </a:ext>
            </a:extLst>
          </p:cNvPr>
          <p:cNvSpPr txBox="1"/>
          <p:nvPr/>
        </p:nvSpPr>
        <p:spPr>
          <a:xfrm>
            <a:off x="179512" y="931530"/>
            <a:ext cx="3312368" cy="40164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จากการสืบค้นและรวบรวมข้อมูลจากแหล่งข้อมูล</a:t>
            </a:r>
            <a:r>
              <a:rPr lang="th-TH" sz="17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ต่างๆ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และนำมาคัดกรองแล้ว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ไม่ได้แทนข้อมูลที่เกิดขึ้นจริงทั้งหมด แต่คือข้อมูลที่ค้นพบ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 นับแต่ปี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2540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ถึงปัจจุบัน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(31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 พฤษภาคม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2562)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 พบกรณีที่เข้าข่ายเป็น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อย่างน้อย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212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ปี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2556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พบคดี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มีจำนวนเพิ่มอย่างมีนัยะสำคัญ ซึ่งเป็นผลมาจากข้อพิพาทกรณีเหมืองแร่ และกรณีอานดี้ </a:t>
            </a:r>
            <a:r>
              <a:rPr lang="th-TH" sz="17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ฮอลล์</a:t>
            </a:r>
            <a:endParaRPr lang="th-TH" sz="17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ปี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2557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คดีเพิ่มขึ้น ส่วนหนึ่งจากกรณีข้อพิพาทเหมืองแร่ที่ยังดำเนินไป  ประกอบกับเหตุการณ์รัฐประหาร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22 </a:t>
            </a:r>
            <a:r>
              <a:rPr lang="th-TH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พฤษภาคม </a:t>
            </a:r>
            <a:r>
              <a:rPr lang="en-US" sz="1700" dirty="0">
                <a:latin typeface="TH Kodchasal" panose="02000506000000020004" pitchFamily="2" charset="-34"/>
                <a:cs typeface="TH Kodchasal" panose="02000506000000020004" pitchFamily="2" charset="-34"/>
              </a:rPr>
              <a:t>2557</a:t>
            </a:r>
          </a:p>
        </p:txBody>
      </p:sp>
    </p:spTree>
    <p:extLst>
      <p:ext uri="{BB962C8B-B14F-4D97-AF65-F5344CB8AC3E}">
        <p14:creationId xmlns:p14="http://schemas.microsoft.com/office/powerpoint/2010/main" val="2614899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E48AB1-833D-4226-815E-C1D1EB50DF7C}"/>
              </a:ext>
            </a:extLst>
          </p:cNvPr>
          <p:cNvSpPr txBox="1"/>
          <p:nvPr/>
        </p:nvSpPr>
        <p:spPr>
          <a:xfrm>
            <a:off x="251520" y="1131590"/>
            <a:ext cx="347360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ในจำนวนกรณีที่รวบรวมไว้ 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212 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มี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คดีแพ่ง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9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คดีแพ่งและอาญา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7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คดีอาญา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196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75FBE-F364-4122-844C-83972D0F39F5}"/>
              </a:ext>
            </a:extLst>
          </p:cNvPr>
          <p:cNvSpPr txBox="1"/>
          <p:nvPr/>
        </p:nvSpPr>
        <p:spPr>
          <a:xfrm>
            <a:off x="0" y="315402"/>
            <a:ext cx="6829114" cy="600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3300" b="1" dirty="0">
                <a:solidFill>
                  <a:srgbClr val="7030A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ภาพรวมข้อมูลตามประเภทคดีและการดำเนินคดี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E7A831-E340-41D5-A5AC-B53DAFA0BAE8}"/>
              </a:ext>
            </a:extLst>
          </p:cNvPr>
          <p:cNvSpPr txBox="1"/>
          <p:nvPr/>
        </p:nvSpPr>
        <p:spPr>
          <a:xfrm>
            <a:off x="3755908" y="1131590"/>
            <a:ext cx="2657520" cy="32932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การยื่นฟ้องคดีต่อศาลเอง </a:t>
            </a:r>
            <a:r>
              <a:rPr lang="en-US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59</a:t>
            </a: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คดีแพ่ง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9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 ทั้งหมดยื่นฟ้องโดยบริษัทเอกชน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คดีแพ่งและอาญา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7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 ส่วนใหญ่ยื่นฟ้องโดยบริษัทเอกชน มีกรณีเดียวที่ฟ้องโดยเจ้าหน้าที่รัฐ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คดีอาญา 4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3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 ส่วนใหญ่เป็นการฟ้องโดยบริษัทเอกชน รองลงมาเป็นบุคคลในตำแหน่งหน้าที่</a:t>
            </a:r>
            <a:r>
              <a:rPr lang="th-TH" sz="16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ต่างๆ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เช่น ข้าราชการ บอร์ดรัฐวิสาหกิจ แพทย์ ฯลฯ โดยหน่วยงานรัฐ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2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และรัฐวิสาหกิจ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2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</a:t>
            </a:r>
            <a:endParaRPr lang="en-US" sz="16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5BEBD4-BE69-4E84-81A7-2DC5B07C8DA8}"/>
              </a:ext>
            </a:extLst>
          </p:cNvPr>
          <p:cNvSpPr txBox="1"/>
          <p:nvPr/>
        </p:nvSpPr>
        <p:spPr>
          <a:xfrm>
            <a:off x="6444210" y="1131590"/>
            <a:ext cx="2592286" cy="329320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ร้องทุกหรือกล่าวโทษ 1</a:t>
            </a:r>
            <a:r>
              <a:rPr lang="en-US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53</a:t>
            </a: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กรณี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ส่วนใหญ่เป็นการดำเนินการตามรูปแบบของการดำเนินคดีที่รัฐเป็นผู้เสียหาย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โดยเฉพาะการกล่าวโทษโดย </a:t>
            </a:r>
            <a:r>
              <a:rPr lang="th-TH" sz="16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คสช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.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และ ปอท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.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นอกนั้นเป็นการร้องทุกข์กล่าวโทษโดยหน่วยงานรัฐ</a:t>
            </a:r>
            <a:r>
              <a:rPr lang="th-TH" sz="1600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ต่างๆ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เช่น  กองทัพเรือ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,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หน่วยงานทหาร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,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กรมสอบสวนคดีพิเศษ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,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สำนักงาน กกต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.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ฯลฯ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มีการร้องทุกข์บริษัทเอกชน เพียง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11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กรณี บางกรณีร้องทุกข์ไว้ แต่สุดท้ายก็ใช้วิธีฟ้องเอง</a:t>
            </a:r>
            <a:endParaRPr lang="en-US" sz="16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7D71FB8-7FFB-4812-A69F-1C0917D125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674082"/>
              </p:ext>
            </p:extLst>
          </p:nvPr>
        </p:nvGraphicFramePr>
        <p:xfrm>
          <a:off x="220738" y="2427734"/>
          <a:ext cx="3473606" cy="248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3428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559BDC-76F7-4826-87F5-3197EF2B0044}"/>
              </a:ext>
            </a:extLst>
          </p:cNvPr>
          <p:cNvSpPr txBox="1"/>
          <p:nvPr/>
        </p:nvSpPr>
        <p:spPr>
          <a:xfrm>
            <a:off x="0" y="315402"/>
            <a:ext cx="6997428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ผู้ที่เสี่ยงต่อการตกเป็นเป้าหมายของการถูกฟ้องคดี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C3DDC4B-B9A8-4B50-ABCF-ABE0C02D6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508245"/>
              </p:ext>
            </p:extLst>
          </p:nvPr>
        </p:nvGraphicFramePr>
        <p:xfrm>
          <a:off x="755576" y="987574"/>
          <a:ext cx="799288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6467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559BDC-76F7-4826-87F5-3197EF2B0044}"/>
              </a:ext>
            </a:extLst>
          </p:cNvPr>
          <p:cNvSpPr txBox="1"/>
          <p:nvPr/>
        </p:nvSpPr>
        <p:spPr>
          <a:xfrm>
            <a:off x="0" y="315402"/>
            <a:ext cx="4621778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ประเด็นที่เสี่ยงต่อการถูกฟ้องคดี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C3DDC4B-B9A8-4B50-ABCF-ABE0C02D6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091208"/>
              </p:ext>
            </p:extLst>
          </p:nvPr>
        </p:nvGraphicFramePr>
        <p:xfrm>
          <a:off x="755576" y="987574"/>
          <a:ext cx="7992889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9235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559BDC-76F7-4826-87F5-3197EF2B0044}"/>
              </a:ext>
            </a:extLst>
          </p:cNvPr>
          <p:cNvSpPr txBox="1"/>
          <p:nvPr/>
        </p:nvSpPr>
        <p:spPr>
          <a:xfrm>
            <a:off x="0" y="315402"/>
            <a:ext cx="4985660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การกระทำที่เสี่ยงต่อการถูกฟ้องคดี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C3DDC4B-B9A8-4B50-ABCF-ABE0C02D6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8559283"/>
              </p:ext>
            </p:extLst>
          </p:nvPr>
        </p:nvGraphicFramePr>
        <p:xfrm>
          <a:off x="611560" y="915566"/>
          <a:ext cx="8208913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5903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559BDC-76F7-4826-87F5-3197EF2B0044}"/>
              </a:ext>
            </a:extLst>
          </p:cNvPr>
          <p:cNvSpPr txBox="1"/>
          <p:nvPr/>
        </p:nvSpPr>
        <p:spPr>
          <a:xfrm>
            <a:off x="0" y="315402"/>
            <a:ext cx="5517857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rgbClr val="7030A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ความผิดทางกฎหมายที่ถูกนำมาฟ้องคดี</a:t>
            </a:r>
            <a:endParaRPr lang="en-US" sz="3000" b="1" dirty="0">
              <a:solidFill>
                <a:srgbClr val="7030A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C3DDC4B-B9A8-4B50-ABCF-ABE0C02D6F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930662"/>
              </p:ext>
            </p:extLst>
          </p:nvPr>
        </p:nvGraphicFramePr>
        <p:xfrm>
          <a:off x="3923927" y="1059582"/>
          <a:ext cx="5040561" cy="3616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BB4A659-E507-4B3B-98BB-ADC1237E9B71}"/>
              </a:ext>
            </a:extLst>
          </p:cNvPr>
          <p:cNvSpPr txBox="1"/>
          <p:nvPr/>
        </p:nvSpPr>
        <p:spPr>
          <a:xfrm>
            <a:off x="5940152" y="1078729"/>
            <a:ext cx="125386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กฎหมายปกติ</a:t>
            </a:r>
            <a:endParaRPr lang="en-US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CE34764-9907-4ED9-AA84-CCF218C193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3600009"/>
              </p:ext>
            </p:extLst>
          </p:nvPr>
        </p:nvGraphicFramePr>
        <p:xfrm>
          <a:off x="179512" y="1059582"/>
          <a:ext cx="3672408" cy="3609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15024A8-53A5-43BA-9DAD-4C6771E017E3}"/>
              </a:ext>
            </a:extLst>
          </p:cNvPr>
          <p:cNvSpPr txBox="1"/>
          <p:nvPr/>
        </p:nvSpPr>
        <p:spPr>
          <a:xfrm>
            <a:off x="179512" y="1059582"/>
            <a:ext cx="367240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สัดส่วนกฎหมายปกติกับกฎหมายเฉพาะกิจ</a:t>
            </a:r>
            <a:endParaRPr lang="en-US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9853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BBDCC75-D59D-4995-8A87-ABD2C9BA4578}"/>
              </a:ext>
            </a:extLst>
          </p:cNvPr>
          <p:cNvGrpSpPr/>
          <p:nvPr/>
        </p:nvGrpSpPr>
        <p:grpSpPr>
          <a:xfrm>
            <a:off x="177921" y="0"/>
            <a:ext cx="7444994" cy="5143500"/>
            <a:chOff x="4549775" y="1466850"/>
            <a:chExt cx="3092450" cy="3922713"/>
          </a:xfrm>
          <a:solidFill>
            <a:schemeClr val="bg1">
              <a:lumMod val="50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A724F6-CC61-4EAF-B004-6F02D61BF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1466850"/>
              <a:ext cx="3092450" cy="3922713"/>
            </a:xfrm>
            <a:custGeom>
              <a:avLst/>
              <a:gdLst>
                <a:gd name="T0" fmla="*/ 1387 w 4410"/>
                <a:gd name="T1" fmla="*/ 2798 h 2798"/>
                <a:gd name="T2" fmla="*/ 2876 w 4410"/>
                <a:gd name="T3" fmla="*/ 2392 h 2798"/>
                <a:gd name="T4" fmla="*/ 3712 w 4410"/>
                <a:gd name="T5" fmla="*/ 1825 h 2798"/>
                <a:gd name="T6" fmla="*/ 2634 w 4410"/>
                <a:gd name="T7" fmla="*/ 1144 h 2798"/>
                <a:gd name="T8" fmla="*/ 3364 w 4410"/>
                <a:gd name="T9" fmla="*/ 921 h 2798"/>
                <a:gd name="T10" fmla="*/ 4107 w 4410"/>
                <a:gd name="T11" fmla="*/ 631 h 2798"/>
                <a:gd name="T12" fmla="*/ 3500 w 4410"/>
                <a:gd name="T13" fmla="*/ 372 h 2798"/>
                <a:gd name="T14" fmla="*/ 3802 w 4410"/>
                <a:gd name="T15" fmla="*/ 184 h 2798"/>
                <a:gd name="T16" fmla="*/ 4410 w 4410"/>
                <a:gd name="T17" fmla="*/ 0 h 2798"/>
                <a:gd name="T18" fmla="*/ 4066 w 4410"/>
                <a:gd name="T19" fmla="*/ 0 h 2798"/>
                <a:gd name="T20" fmla="*/ 2835 w 4410"/>
                <a:gd name="T21" fmla="*/ 306 h 2798"/>
                <a:gd name="T22" fmla="*/ 3594 w 4410"/>
                <a:gd name="T23" fmla="*/ 621 h 2798"/>
                <a:gd name="T24" fmla="*/ 1949 w 4410"/>
                <a:gd name="T25" fmla="*/ 1104 h 2798"/>
                <a:gd name="T26" fmla="*/ 1939 w 4410"/>
                <a:gd name="T27" fmla="*/ 1191 h 2798"/>
                <a:gd name="T28" fmla="*/ 2829 w 4410"/>
                <a:gd name="T29" fmla="*/ 1822 h 2798"/>
                <a:gd name="T30" fmla="*/ 1136 w 4410"/>
                <a:gd name="T31" fmla="*/ 2243 h 2798"/>
                <a:gd name="T32" fmla="*/ 0 w 4410"/>
                <a:gd name="T33" fmla="*/ 2685 h 2798"/>
                <a:gd name="T34" fmla="*/ 0 w 4410"/>
                <a:gd name="T35" fmla="*/ 2798 h 2798"/>
                <a:gd name="T36" fmla="*/ 1387 w 4410"/>
                <a:gd name="T37" fmla="*/ 2798 h 2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10" h="2798">
                  <a:moveTo>
                    <a:pt x="1387" y="2798"/>
                  </a:moveTo>
                  <a:cubicBezTo>
                    <a:pt x="1590" y="2615"/>
                    <a:pt x="2359" y="2534"/>
                    <a:pt x="2876" y="2392"/>
                  </a:cubicBezTo>
                  <a:cubicBezTo>
                    <a:pt x="3505" y="2220"/>
                    <a:pt x="3693" y="2022"/>
                    <a:pt x="3712" y="1825"/>
                  </a:cubicBezTo>
                  <a:cubicBezTo>
                    <a:pt x="3765" y="1299"/>
                    <a:pt x="2623" y="1305"/>
                    <a:pt x="2634" y="1144"/>
                  </a:cubicBezTo>
                  <a:cubicBezTo>
                    <a:pt x="2644" y="1007"/>
                    <a:pt x="3129" y="948"/>
                    <a:pt x="3364" y="921"/>
                  </a:cubicBezTo>
                  <a:cubicBezTo>
                    <a:pt x="3739" y="879"/>
                    <a:pt x="4086" y="784"/>
                    <a:pt x="4107" y="631"/>
                  </a:cubicBezTo>
                  <a:cubicBezTo>
                    <a:pt x="4143" y="377"/>
                    <a:pt x="3608" y="403"/>
                    <a:pt x="3500" y="372"/>
                  </a:cubicBezTo>
                  <a:cubicBezTo>
                    <a:pt x="3181" y="282"/>
                    <a:pt x="3396" y="234"/>
                    <a:pt x="3802" y="184"/>
                  </a:cubicBezTo>
                  <a:cubicBezTo>
                    <a:pt x="4172" y="138"/>
                    <a:pt x="4365" y="106"/>
                    <a:pt x="4410" y="0"/>
                  </a:cubicBezTo>
                  <a:cubicBezTo>
                    <a:pt x="4066" y="0"/>
                    <a:pt x="4066" y="0"/>
                    <a:pt x="4066" y="0"/>
                  </a:cubicBezTo>
                  <a:cubicBezTo>
                    <a:pt x="3945" y="129"/>
                    <a:pt x="2829" y="68"/>
                    <a:pt x="2835" y="306"/>
                  </a:cubicBezTo>
                  <a:cubicBezTo>
                    <a:pt x="2839" y="481"/>
                    <a:pt x="3599" y="506"/>
                    <a:pt x="3594" y="621"/>
                  </a:cubicBezTo>
                  <a:cubicBezTo>
                    <a:pt x="3587" y="771"/>
                    <a:pt x="2144" y="733"/>
                    <a:pt x="1949" y="1104"/>
                  </a:cubicBezTo>
                  <a:cubicBezTo>
                    <a:pt x="1934" y="1133"/>
                    <a:pt x="1938" y="1156"/>
                    <a:pt x="1939" y="1191"/>
                  </a:cubicBezTo>
                  <a:cubicBezTo>
                    <a:pt x="1952" y="1468"/>
                    <a:pt x="2882" y="1583"/>
                    <a:pt x="2829" y="1822"/>
                  </a:cubicBezTo>
                  <a:cubicBezTo>
                    <a:pt x="2783" y="2029"/>
                    <a:pt x="2384" y="1941"/>
                    <a:pt x="1136" y="2243"/>
                  </a:cubicBezTo>
                  <a:cubicBezTo>
                    <a:pt x="939" y="2291"/>
                    <a:pt x="246" y="2452"/>
                    <a:pt x="0" y="2685"/>
                  </a:cubicBezTo>
                  <a:cubicBezTo>
                    <a:pt x="0" y="2798"/>
                    <a:pt x="0" y="2798"/>
                    <a:pt x="0" y="2798"/>
                  </a:cubicBezTo>
                  <a:lnTo>
                    <a:pt x="1387" y="27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87A8BD2-51F0-4E4F-B22A-0FB2D6507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775" y="1466850"/>
              <a:ext cx="3081338" cy="3763963"/>
            </a:xfrm>
            <a:custGeom>
              <a:avLst/>
              <a:gdLst>
                <a:gd name="T0" fmla="*/ 1387 w 4395"/>
                <a:gd name="T1" fmla="*/ 2685 h 2685"/>
                <a:gd name="T2" fmla="*/ 2876 w 4395"/>
                <a:gd name="T3" fmla="*/ 2292 h 2685"/>
                <a:gd name="T4" fmla="*/ 3712 w 4395"/>
                <a:gd name="T5" fmla="*/ 1742 h 2685"/>
                <a:gd name="T6" fmla="*/ 2634 w 4395"/>
                <a:gd name="T7" fmla="*/ 1082 h 2685"/>
                <a:gd name="T8" fmla="*/ 3364 w 4395"/>
                <a:gd name="T9" fmla="*/ 866 h 2685"/>
                <a:gd name="T10" fmla="*/ 4107 w 4395"/>
                <a:gd name="T11" fmla="*/ 585 h 2685"/>
                <a:gd name="T12" fmla="*/ 3500 w 4395"/>
                <a:gd name="T13" fmla="*/ 334 h 2685"/>
                <a:gd name="T14" fmla="*/ 3802 w 4395"/>
                <a:gd name="T15" fmla="*/ 152 h 2685"/>
                <a:gd name="T16" fmla="*/ 4395 w 4395"/>
                <a:gd name="T17" fmla="*/ 0 h 2685"/>
                <a:gd name="T18" fmla="*/ 4033 w 4395"/>
                <a:gd name="T19" fmla="*/ 0 h 2685"/>
                <a:gd name="T20" fmla="*/ 2840 w 4395"/>
                <a:gd name="T21" fmla="*/ 270 h 2685"/>
                <a:gd name="T22" fmla="*/ 3594 w 4395"/>
                <a:gd name="T23" fmla="*/ 575 h 2685"/>
                <a:gd name="T24" fmla="*/ 1940 w 4395"/>
                <a:gd name="T25" fmla="*/ 1122 h 2685"/>
                <a:gd name="T26" fmla="*/ 2829 w 4395"/>
                <a:gd name="T27" fmla="*/ 1739 h 2685"/>
                <a:gd name="T28" fmla="*/ 1136 w 4395"/>
                <a:gd name="T29" fmla="*/ 2147 h 2685"/>
                <a:gd name="T30" fmla="*/ 0 w 4395"/>
                <a:gd name="T31" fmla="*/ 2685 h 2685"/>
                <a:gd name="T32" fmla="*/ 1387 w 4395"/>
                <a:gd name="T33" fmla="*/ 2685 h 2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95" h="2685">
                  <a:moveTo>
                    <a:pt x="1387" y="2685"/>
                  </a:moveTo>
                  <a:cubicBezTo>
                    <a:pt x="1590" y="2508"/>
                    <a:pt x="2359" y="2429"/>
                    <a:pt x="2876" y="2292"/>
                  </a:cubicBezTo>
                  <a:cubicBezTo>
                    <a:pt x="3505" y="2125"/>
                    <a:pt x="3714" y="1934"/>
                    <a:pt x="3712" y="1742"/>
                  </a:cubicBezTo>
                  <a:cubicBezTo>
                    <a:pt x="3708" y="1359"/>
                    <a:pt x="2623" y="1238"/>
                    <a:pt x="2634" y="1082"/>
                  </a:cubicBezTo>
                  <a:cubicBezTo>
                    <a:pt x="2644" y="949"/>
                    <a:pt x="3129" y="892"/>
                    <a:pt x="3364" y="866"/>
                  </a:cubicBezTo>
                  <a:cubicBezTo>
                    <a:pt x="3739" y="825"/>
                    <a:pt x="4110" y="735"/>
                    <a:pt x="4107" y="585"/>
                  </a:cubicBezTo>
                  <a:cubicBezTo>
                    <a:pt x="4104" y="397"/>
                    <a:pt x="3608" y="364"/>
                    <a:pt x="3500" y="334"/>
                  </a:cubicBezTo>
                  <a:cubicBezTo>
                    <a:pt x="3181" y="247"/>
                    <a:pt x="3396" y="202"/>
                    <a:pt x="3802" y="152"/>
                  </a:cubicBezTo>
                  <a:cubicBezTo>
                    <a:pt x="4266" y="94"/>
                    <a:pt x="4362" y="62"/>
                    <a:pt x="4395" y="0"/>
                  </a:cubicBezTo>
                  <a:cubicBezTo>
                    <a:pt x="4033" y="0"/>
                    <a:pt x="4033" y="0"/>
                    <a:pt x="4033" y="0"/>
                  </a:cubicBezTo>
                  <a:cubicBezTo>
                    <a:pt x="3907" y="77"/>
                    <a:pt x="2921" y="89"/>
                    <a:pt x="2840" y="270"/>
                  </a:cubicBezTo>
                  <a:cubicBezTo>
                    <a:pt x="2773" y="419"/>
                    <a:pt x="3599" y="464"/>
                    <a:pt x="3594" y="575"/>
                  </a:cubicBezTo>
                  <a:cubicBezTo>
                    <a:pt x="3585" y="751"/>
                    <a:pt x="2014" y="702"/>
                    <a:pt x="1940" y="1122"/>
                  </a:cubicBezTo>
                  <a:cubicBezTo>
                    <a:pt x="1893" y="1387"/>
                    <a:pt x="2882" y="1508"/>
                    <a:pt x="2829" y="1739"/>
                  </a:cubicBezTo>
                  <a:cubicBezTo>
                    <a:pt x="2783" y="1940"/>
                    <a:pt x="2384" y="1854"/>
                    <a:pt x="1136" y="2147"/>
                  </a:cubicBezTo>
                  <a:cubicBezTo>
                    <a:pt x="907" y="2200"/>
                    <a:pt x="169" y="2442"/>
                    <a:pt x="0" y="2685"/>
                  </a:cubicBezTo>
                  <a:lnTo>
                    <a:pt x="1387" y="268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65A7007-B6F4-40B9-882E-39A363A27E31}"/>
              </a:ext>
            </a:extLst>
          </p:cNvPr>
          <p:cNvSpPr txBox="1"/>
          <p:nvPr/>
        </p:nvSpPr>
        <p:spPr>
          <a:xfrm>
            <a:off x="3008" y="132702"/>
            <a:ext cx="3394700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3000" b="1" dirty="0">
                <a:solidFill>
                  <a:srgbClr val="0070C0"/>
                </a:solidFill>
                <a:latin typeface="TH Kodchasal" panose="02000506000000020004" pitchFamily="2" charset="-34"/>
                <a:ea typeface="Noto Sans" panose="020B0502040504020204" pitchFamily="34"/>
                <a:cs typeface="TH Kodchasal" panose="02000506000000020004" pitchFamily="2" charset="-34"/>
              </a:rPr>
              <a:t> รูปแบบการสร้างภาระ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D51FE4-1BE9-4725-8C5E-D585E86C49EB}"/>
              </a:ext>
            </a:extLst>
          </p:cNvPr>
          <p:cNvGrpSpPr/>
          <p:nvPr/>
        </p:nvGrpSpPr>
        <p:grpSpPr>
          <a:xfrm>
            <a:off x="1437466" y="2895566"/>
            <a:ext cx="1097238" cy="1696370"/>
            <a:chOff x="7478257" y="2193205"/>
            <a:chExt cx="452893" cy="70018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C61A92C-7461-488B-B685-D8503D3CD944}"/>
                </a:ext>
              </a:extLst>
            </p:cNvPr>
            <p:cNvSpPr/>
            <p:nvPr/>
          </p:nvSpPr>
          <p:spPr>
            <a:xfrm>
              <a:off x="7478257" y="2786413"/>
              <a:ext cx="452893" cy="106981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EAFE7348-1270-48F4-B06C-3337B907A1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78257" y="2193205"/>
              <a:ext cx="452893" cy="646699"/>
            </a:xfrm>
            <a:custGeom>
              <a:avLst/>
              <a:gdLst>
                <a:gd name="T0" fmla="*/ 214 w 221"/>
                <a:gd name="T1" fmla="*/ 77 h 315"/>
                <a:gd name="T2" fmla="*/ 164 w 221"/>
                <a:gd name="T3" fmla="*/ 14 h 315"/>
                <a:gd name="T4" fmla="*/ 110 w 221"/>
                <a:gd name="T5" fmla="*/ 0 h 315"/>
                <a:gd name="T6" fmla="*/ 110 w 221"/>
                <a:gd name="T7" fmla="*/ 0 h 315"/>
                <a:gd name="T8" fmla="*/ 56 w 221"/>
                <a:gd name="T9" fmla="*/ 14 h 315"/>
                <a:gd name="T10" fmla="*/ 6 w 221"/>
                <a:gd name="T11" fmla="*/ 77 h 315"/>
                <a:gd name="T12" fmla="*/ 5 w 221"/>
                <a:gd name="T13" fmla="*/ 132 h 315"/>
                <a:gd name="T14" fmla="*/ 40 w 221"/>
                <a:gd name="T15" fmla="*/ 208 h 315"/>
                <a:gd name="T16" fmla="*/ 94 w 221"/>
                <a:gd name="T17" fmla="*/ 292 h 315"/>
                <a:gd name="T18" fmla="*/ 110 w 221"/>
                <a:gd name="T19" fmla="*/ 315 h 315"/>
                <a:gd name="T20" fmla="*/ 110 w 221"/>
                <a:gd name="T21" fmla="*/ 315 h 315"/>
                <a:gd name="T22" fmla="*/ 126 w 221"/>
                <a:gd name="T23" fmla="*/ 292 h 315"/>
                <a:gd name="T24" fmla="*/ 180 w 221"/>
                <a:gd name="T25" fmla="*/ 208 h 315"/>
                <a:gd name="T26" fmla="*/ 215 w 221"/>
                <a:gd name="T27" fmla="*/ 132 h 315"/>
                <a:gd name="T28" fmla="*/ 214 w 221"/>
                <a:gd name="T29" fmla="*/ 77 h 315"/>
                <a:gd name="T30" fmla="*/ 110 w 221"/>
                <a:gd name="T31" fmla="*/ 174 h 315"/>
                <a:gd name="T32" fmla="*/ 110 w 221"/>
                <a:gd name="T33" fmla="*/ 174 h 315"/>
                <a:gd name="T34" fmla="*/ 110 w 221"/>
                <a:gd name="T35" fmla="*/ 174 h 315"/>
                <a:gd name="T36" fmla="*/ 44 w 221"/>
                <a:gd name="T37" fmla="*/ 108 h 315"/>
                <a:gd name="T38" fmla="*/ 110 w 221"/>
                <a:gd name="T39" fmla="*/ 42 h 315"/>
                <a:gd name="T40" fmla="*/ 110 w 221"/>
                <a:gd name="T41" fmla="*/ 42 h 315"/>
                <a:gd name="T42" fmla="*/ 110 w 221"/>
                <a:gd name="T43" fmla="*/ 42 h 315"/>
                <a:gd name="T44" fmla="*/ 176 w 221"/>
                <a:gd name="T45" fmla="*/ 108 h 315"/>
                <a:gd name="T46" fmla="*/ 110 w 221"/>
                <a:gd name="T47" fmla="*/ 17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1" h="315">
                  <a:moveTo>
                    <a:pt x="214" y="77"/>
                  </a:moveTo>
                  <a:cubicBezTo>
                    <a:pt x="206" y="50"/>
                    <a:pt x="189" y="29"/>
                    <a:pt x="164" y="14"/>
                  </a:cubicBezTo>
                  <a:cubicBezTo>
                    <a:pt x="147" y="4"/>
                    <a:pt x="129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91" y="0"/>
                    <a:pt x="73" y="4"/>
                    <a:pt x="56" y="14"/>
                  </a:cubicBezTo>
                  <a:cubicBezTo>
                    <a:pt x="31" y="29"/>
                    <a:pt x="15" y="50"/>
                    <a:pt x="6" y="77"/>
                  </a:cubicBezTo>
                  <a:cubicBezTo>
                    <a:pt x="1" y="95"/>
                    <a:pt x="0" y="114"/>
                    <a:pt x="5" y="132"/>
                  </a:cubicBezTo>
                  <a:cubicBezTo>
                    <a:pt x="13" y="159"/>
                    <a:pt x="26" y="184"/>
                    <a:pt x="40" y="208"/>
                  </a:cubicBezTo>
                  <a:cubicBezTo>
                    <a:pt x="58" y="237"/>
                    <a:pt x="76" y="264"/>
                    <a:pt x="94" y="292"/>
                  </a:cubicBezTo>
                  <a:cubicBezTo>
                    <a:pt x="99" y="300"/>
                    <a:pt x="104" y="307"/>
                    <a:pt x="110" y="315"/>
                  </a:cubicBezTo>
                  <a:cubicBezTo>
                    <a:pt x="110" y="315"/>
                    <a:pt x="110" y="315"/>
                    <a:pt x="110" y="315"/>
                  </a:cubicBezTo>
                  <a:cubicBezTo>
                    <a:pt x="116" y="307"/>
                    <a:pt x="121" y="300"/>
                    <a:pt x="126" y="292"/>
                  </a:cubicBezTo>
                  <a:cubicBezTo>
                    <a:pt x="144" y="264"/>
                    <a:pt x="163" y="237"/>
                    <a:pt x="180" y="208"/>
                  </a:cubicBezTo>
                  <a:cubicBezTo>
                    <a:pt x="194" y="184"/>
                    <a:pt x="207" y="159"/>
                    <a:pt x="215" y="132"/>
                  </a:cubicBezTo>
                  <a:cubicBezTo>
                    <a:pt x="221" y="114"/>
                    <a:pt x="220" y="95"/>
                    <a:pt x="214" y="77"/>
                  </a:cubicBezTo>
                  <a:close/>
                  <a:moveTo>
                    <a:pt x="110" y="174"/>
                  </a:moveTo>
                  <a:cubicBezTo>
                    <a:pt x="110" y="174"/>
                    <a:pt x="110" y="174"/>
                    <a:pt x="110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74" y="174"/>
                    <a:pt x="44" y="145"/>
                    <a:pt x="44" y="108"/>
                  </a:cubicBezTo>
                  <a:cubicBezTo>
                    <a:pt x="44" y="72"/>
                    <a:pt x="74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47" y="42"/>
                    <a:pt x="176" y="72"/>
                    <a:pt x="176" y="108"/>
                  </a:cubicBezTo>
                  <a:cubicBezTo>
                    <a:pt x="176" y="145"/>
                    <a:pt x="147" y="174"/>
                    <a:pt x="110" y="1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43ABD47-F9C4-4180-B251-BA5EA328BD7A}"/>
              </a:ext>
            </a:extLst>
          </p:cNvPr>
          <p:cNvGrpSpPr/>
          <p:nvPr/>
        </p:nvGrpSpPr>
        <p:grpSpPr>
          <a:xfrm>
            <a:off x="80962" y="50800"/>
            <a:ext cx="8129588" cy="5026025"/>
            <a:chOff x="2943225" y="38100"/>
            <a:chExt cx="6305550" cy="6818313"/>
          </a:xfrm>
          <a:solidFill>
            <a:schemeClr val="bg1"/>
          </a:solidFill>
        </p:grpSpPr>
        <p:sp>
          <p:nvSpPr>
            <p:cNvPr id="103" name="Freeform 86">
              <a:extLst>
                <a:ext uri="{FF2B5EF4-FFF2-40B4-BE49-F238E27FC236}">
                  <a16:creationId xmlns:a16="http://schemas.microsoft.com/office/drawing/2014/main" id="{80F0C35D-6EE0-4A50-A875-08A1FCAEB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6856413"/>
              <a:ext cx="6305550" cy="0"/>
            </a:xfrm>
            <a:custGeom>
              <a:avLst/>
              <a:gdLst>
                <a:gd name="T0" fmla="*/ 0 w 15350"/>
                <a:gd name="T1" fmla="*/ 15350 w 1535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5350">
                  <a:moveTo>
                    <a:pt x="0" y="0"/>
                  </a:moveTo>
                  <a:cubicBezTo>
                    <a:pt x="5120" y="0"/>
                    <a:pt x="10235" y="0"/>
                    <a:pt x="1535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4" name="Freeform 89">
              <a:extLst>
                <a:ext uri="{FF2B5EF4-FFF2-40B4-BE49-F238E27FC236}">
                  <a16:creationId xmlns:a16="http://schemas.microsoft.com/office/drawing/2014/main" id="{A154FF12-18DB-454D-AEBB-AEE97A349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25" y="5073650"/>
              <a:ext cx="330200" cy="195263"/>
            </a:xfrm>
            <a:custGeom>
              <a:avLst/>
              <a:gdLst>
                <a:gd name="T0" fmla="*/ 15 w 803"/>
                <a:gd name="T1" fmla="*/ 238 h 238"/>
                <a:gd name="T2" fmla="*/ 0 w 803"/>
                <a:gd name="T3" fmla="*/ 176 h 238"/>
                <a:gd name="T4" fmla="*/ 789 w 803"/>
                <a:gd name="T5" fmla="*/ 0 h 238"/>
                <a:gd name="T6" fmla="*/ 803 w 803"/>
                <a:gd name="T7" fmla="*/ 56 h 238"/>
                <a:gd name="T8" fmla="*/ 15 w 803"/>
                <a:gd name="T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3" h="238">
                  <a:moveTo>
                    <a:pt x="15" y="238"/>
                  </a:moveTo>
                  <a:cubicBezTo>
                    <a:pt x="10" y="218"/>
                    <a:pt x="5" y="199"/>
                    <a:pt x="0" y="176"/>
                  </a:cubicBezTo>
                  <a:cubicBezTo>
                    <a:pt x="264" y="117"/>
                    <a:pt x="525" y="59"/>
                    <a:pt x="789" y="0"/>
                  </a:cubicBezTo>
                  <a:cubicBezTo>
                    <a:pt x="795" y="22"/>
                    <a:pt x="799" y="40"/>
                    <a:pt x="803" y="56"/>
                  </a:cubicBezTo>
                  <a:cubicBezTo>
                    <a:pt x="769" y="77"/>
                    <a:pt x="175" y="214"/>
                    <a:pt x="15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90">
              <a:extLst>
                <a:ext uri="{FF2B5EF4-FFF2-40B4-BE49-F238E27FC236}">
                  <a16:creationId xmlns:a16="http://schemas.microsoft.com/office/drawing/2014/main" id="{34BE5A1F-E8DD-4233-81A0-9CD1CD122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5321300"/>
              <a:ext cx="330200" cy="184150"/>
            </a:xfrm>
            <a:custGeom>
              <a:avLst/>
              <a:gdLst>
                <a:gd name="T0" fmla="*/ 792 w 804"/>
                <a:gd name="T1" fmla="*/ 4 h 224"/>
                <a:gd name="T2" fmla="*/ 804 w 804"/>
                <a:gd name="T3" fmla="*/ 61 h 224"/>
                <a:gd name="T4" fmla="*/ 13 w 804"/>
                <a:gd name="T5" fmla="*/ 224 h 224"/>
                <a:gd name="T6" fmla="*/ 2 w 804"/>
                <a:gd name="T7" fmla="*/ 184 h 224"/>
                <a:gd name="T8" fmla="*/ 0 w 804"/>
                <a:gd name="T9" fmla="*/ 166 h 224"/>
                <a:gd name="T10" fmla="*/ 792 w 804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224">
                  <a:moveTo>
                    <a:pt x="792" y="4"/>
                  </a:moveTo>
                  <a:cubicBezTo>
                    <a:pt x="795" y="20"/>
                    <a:pt x="799" y="38"/>
                    <a:pt x="804" y="61"/>
                  </a:cubicBezTo>
                  <a:cubicBezTo>
                    <a:pt x="539" y="118"/>
                    <a:pt x="277" y="171"/>
                    <a:pt x="13" y="224"/>
                  </a:cubicBezTo>
                  <a:cubicBezTo>
                    <a:pt x="8" y="207"/>
                    <a:pt x="4" y="196"/>
                    <a:pt x="2" y="184"/>
                  </a:cubicBezTo>
                  <a:cubicBezTo>
                    <a:pt x="0" y="178"/>
                    <a:pt x="1" y="171"/>
                    <a:pt x="0" y="166"/>
                  </a:cubicBezTo>
                  <a:cubicBezTo>
                    <a:pt x="32" y="149"/>
                    <a:pt x="757" y="0"/>
                    <a:pt x="79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91">
              <a:extLst>
                <a:ext uri="{FF2B5EF4-FFF2-40B4-BE49-F238E27FC236}">
                  <a16:creationId xmlns:a16="http://schemas.microsoft.com/office/drawing/2014/main" id="{BCA7B6DD-0A17-41FC-AD03-599FCDDF3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375" y="5554663"/>
              <a:ext cx="331788" cy="204788"/>
            </a:xfrm>
            <a:custGeom>
              <a:avLst/>
              <a:gdLst>
                <a:gd name="T0" fmla="*/ 781 w 807"/>
                <a:gd name="T1" fmla="*/ 0 h 250"/>
                <a:gd name="T2" fmla="*/ 790 w 807"/>
                <a:gd name="T3" fmla="*/ 12 h 250"/>
                <a:gd name="T4" fmla="*/ 758 w 807"/>
                <a:gd name="T5" fmla="*/ 75 h 250"/>
                <a:gd name="T6" fmla="*/ 56 w 807"/>
                <a:gd name="T7" fmla="*/ 244 h 250"/>
                <a:gd name="T8" fmla="*/ 17 w 807"/>
                <a:gd name="T9" fmla="*/ 250 h 250"/>
                <a:gd name="T10" fmla="*/ 0 w 807"/>
                <a:gd name="T11" fmla="*/ 189 h 250"/>
                <a:gd name="T12" fmla="*/ 781 w 807"/>
                <a:gd name="T13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7" h="250">
                  <a:moveTo>
                    <a:pt x="781" y="0"/>
                  </a:moveTo>
                  <a:cubicBezTo>
                    <a:pt x="787" y="8"/>
                    <a:pt x="789" y="10"/>
                    <a:pt x="790" y="12"/>
                  </a:cubicBezTo>
                  <a:cubicBezTo>
                    <a:pt x="807" y="59"/>
                    <a:pt x="805" y="63"/>
                    <a:pt x="758" y="75"/>
                  </a:cubicBezTo>
                  <a:cubicBezTo>
                    <a:pt x="524" y="131"/>
                    <a:pt x="290" y="188"/>
                    <a:pt x="56" y="244"/>
                  </a:cubicBezTo>
                  <a:cubicBezTo>
                    <a:pt x="44" y="247"/>
                    <a:pt x="33" y="248"/>
                    <a:pt x="17" y="250"/>
                  </a:cubicBezTo>
                  <a:cubicBezTo>
                    <a:pt x="11" y="231"/>
                    <a:pt x="6" y="212"/>
                    <a:pt x="0" y="189"/>
                  </a:cubicBezTo>
                  <a:cubicBezTo>
                    <a:pt x="261" y="120"/>
                    <a:pt x="521" y="58"/>
                    <a:pt x="7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92">
              <a:extLst>
                <a:ext uri="{FF2B5EF4-FFF2-40B4-BE49-F238E27FC236}">
                  <a16:creationId xmlns:a16="http://schemas.microsoft.com/office/drawing/2014/main" id="{87492318-48DD-4AF8-B833-3865E380F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5" y="4754563"/>
              <a:ext cx="323850" cy="255588"/>
            </a:xfrm>
            <a:custGeom>
              <a:avLst/>
              <a:gdLst>
                <a:gd name="T0" fmla="*/ 765 w 790"/>
                <a:gd name="T1" fmla="*/ 0 h 311"/>
                <a:gd name="T2" fmla="*/ 790 w 790"/>
                <a:gd name="T3" fmla="*/ 58 h 311"/>
                <a:gd name="T4" fmla="*/ 749 w 790"/>
                <a:gd name="T5" fmla="*/ 78 h 311"/>
                <a:gd name="T6" fmla="*/ 200 w 790"/>
                <a:gd name="T7" fmla="*/ 261 h 311"/>
                <a:gd name="T8" fmla="*/ 19 w 790"/>
                <a:gd name="T9" fmla="*/ 311 h 311"/>
                <a:gd name="T10" fmla="*/ 0 w 790"/>
                <a:gd name="T11" fmla="*/ 246 h 311"/>
                <a:gd name="T12" fmla="*/ 765 w 790"/>
                <a:gd name="T1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311">
                  <a:moveTo>
                    <a:pt x="765" y="0"/>
                  </a:moveTo>
                  <a:cubicBezTo>
                    <a:pt x="774" y="21"/>
                    <a:pt x="781" y="38"/>
                    <a:pt x="790" y="58"/>
                  </a:cubicBezTo>
                  <a:cubicBezTo>
                    <a:pt x="775" y="66"/>
                    <a:pt x="762" y="73"/>
                    <a:pt x="749" y="78"/>
                  </a:cubicBezTo>
                  <a:cubicBezTo>
                    <a:pt x="570" y="151"/>
                    <a:pt x="386" y="208"/>
                    <a:pt x="200" y="261"/>
                  </a:cubicBezTo>
                  <a:cubicBezTo>
                    <a:pt x="142" y="277"/>
                    <a:pt x="83" y="293"/>
                    <a:pt x="19" y="311"/>
                  </a:cubicBezTo>
                  <a:cubicBezTo>
                    <a:pt x="12" y="289"/>
                    <a:pt x="7" y="270"/>
                    <a:pt x="0" y="246"/>
                  </a:cubicBezTo>
                  <a:cubicBezTo>
                    <a:pt x="260" y="175"/>
                    <a:pt x="515" y="103"/>
                    <a:pt x="7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93">
              <a:extLst>
                <a:ext uri="{FF2B5EF4-FFF2-40B4-BE49-F238E27FC236}">
                  <a16:creationId xmlns:a16="http://schemas.microsoft.com/office/drawing/2014/main" id="{3E4C61FA-3624-4BF4-B4F7-72E3C2B3F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13" y="5840413"/>
              <a:ext cx="323850" cy="257175"/>
            </a:xfrm>
            <a:custGeom>
              <a:avLst/>
              <a:gdLst>
                <a:gd name="T0" fmla="*/ 22 w 787"/>
                <a:gd name="T1" fmla="*/ 314 h 314"/>
                <a:gd name="T2" fmla="*/ 0 w 787"/>
                <a:gd name="T3" fmla="*/ 257 h 314"/>
                <a:gd name="T4" fmla="*/ 770 w 787"/>
                <a:gd name="T5" fmla="*/ 0 h 314"/>
                <a:gd name="T6" fmla="*/ 787 w 787"/>
                <a:gd name="T7" fmla="*/ 59 h 314"/>
                <a:gd name="T8" fmla="*/ 22 w 787"/>
                <a:gd name="T9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7" h="314">
                  <a:moveTo>
                    <a:pt x="22" y="314"/>
                  </a:moveTo>
                  <a:cubicBezTo>
                    <a:pt x="15" y="295"/>
                    <a:pt x="8" y="278"/>
                    <a:pt x="0" y="257"/>
                  </a:cubicBezTo>
                  <a:cubicBezTo>
                    <a:pt x="254" y="159"/>
                    <a:pt x="509" y="76"/>
                    <a:pt x="770" y="0"/>
                  </a:cubicBezTo>
                  <a:cubicBezTo>
                    <a:pt x="777" y="23"/>
                    <a:pt x="782" y="41"/>
                    <a:pt x="787" y="59"/>
                  </a:cubicBezTo>
                  <a:cubicBezTo>
                    <a:pt x="531" y="145"/>
                    <a:pt x="279" y="229"/>
                    <a:pt x="22" y="3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CBEE9D19-28B6-4CD6-9909-7305972BE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8400" y="2874963"/>
              <a:ext cx="130175" cy="155575"/>
            </a:xfrm>
            <a:custGeom>
              <a:avLst/>
              <a:gdLst>
                <a:gd name="T0" fmla="*/ 23 w 316"/>
                <a:gd name="T1" fmla="*/ 0 h 190"/>
                <a:gd name="T2" fmla="*/ 316 w 316"/>
                <a:gd name="T3" fmla="*/ 147 h 190"/>
                <a:gd name="T4" fmla="*/ 296 w 316"/>
                <a:gd name="T5" fmla="*/ 190 h 190"/>
                <a:gd name="T6" fmla="*/ 0 w 316"/>
                <a:gd name="T7" fmla="*/ 40 h 190"/>
                <a:gd name="T8" fmla="*/ 23 w 316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6" h="190">
                  <a:moveTo>
                    <a:pt x="23" y="0"/>
                  </a:moveTo>
                  <a:cubicBezTo>
                    <a:pt x="124" y="50"/>
                    <a:pt x="218" y="98"/>
                    <a:pt x="316" y="147"/>
                  </a:cubicBezTo>
                  <a:cubicBezTo>
                    <a:pt x="309" y="161"/>
                    <a:pt x="303" y="173"/>
                    <a:pt x="296" y="190"/>
                  </a:cubicBezTo>
                  <a:cubicBezTo>
                    <a:pt x="194" y="145"/>
                    <a:pt x="96" y="99"/>
                    <a:pt x="0" y="40"/>
                  </a:cubicBezTo>
                  <a:cubicBezTo>
                    <a:pt x="8" y="26"/>
                    <a:pt x="15" y="1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95">
              <a:extLst>
                <a:ext uri="{FF2B5EF4-FFF2-40B4-BE49-F238E27FC236}">
                  <a16:creationId xmlns:a16="http://schemas.microsoft.com/office/drawing/2014/main" id="{9E74DF55-1E3F-49BA-BDE4-50AC898FE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425" y="3732213"/>
              <a:ext cx="128588" cy="165100"/>
            </a:xfrm>
            <a:custGeom>
              <a:avLst/>
              <a:gdLst>
                <a:gd name="T0" fmla="*/ 0 w 312"/>
                <a:gd name="T1" fmla="*/ 42 h 202"/>
                <a:gd name="T2" fmla="*/ 22 w 312"/>
                <a:gd name="T3" fmla="*/ 0 h 202"/>
                <a:gd name="T4" fmla="*/ 312 w 312"/>
                <a:gd name="T5" fmla="*/ 160 h 202"/>
                <a:gd name="T6" fmla="*/ 286 w 312"/>
                <a:gd name="T7" fmla="*/ 202 h 202"/>
                <a:gd name="T8" fmla="*/ 0 w 312"/>
                <a:gd name="T9" fmla="*/ 4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202">
                  <a:moveTo>
                    <a:pt x="0" y="42"/>
                  </a:moveTo>
                  <a:cubicBezTo>
                    <a:pt x="8" y="27"/>
                    <a:pt x="14" y="16"/>
                    <a:pt x="22" y="0"/>
                  </a:cubicBezTo>
                  <a:cubicBezTo>
                    <a:pt x="122" y="48"/>
                    <a:pt x="215" y="103"/>
                    <a:pt x="312" y="160"/>
                  </a:cubicBezTo>
                  <a:cubicBezTo>
                    <a:pt x="302" y="175"/>
                    <a:pt x="295" y="187"/>
                    <a:pt x="286" y="202"/>
                  </a:cubicBezTo>
                  <a:cubicBezTo>
                    <a:pt x="190" y="148"/>
                    <a:pt x="97" y="97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96">
              <a:extLst>
                <a:ext uri="{FF2B5EF4-FFF2-40B4-BE49-F238E27FC236}">
                  <a16:creationId xmlns:a16="http://schemas.microsoft.com/office/drawing/2014/main" id="{53F9CBA2-34C2-410F-925E-A060AE8DB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0" y="3297238"/>
              <a:ext cx="133350" cy="142875"/>
            </a:xfrm>
            <a:custGeom>
              <a:avLst/>
              <a:gdLst>
                <a:gd name="T0" fmla="*/ 322 w 322"/>
                <a:gd name="T1" fmla="*/ 127 h 174"/>
                <a:gd name="T2" fmla="*/ 304 w 322"/>
                <a:gd name="T3" fmla="*/ 174 h 174"/>
                <a:gd name="T4" fmla="*/ 0 w 322"/>
                <a:gd name="T5" fmla="*/ 47 h 174"/>
                <a:gd name="T6" fmla="*/ 19 w 322"/>
                <a:gd name="T7" fmla="*/ 0 h 174"/>
                <a:gd name="T8" fmla="*/ 322 w 322"/>
                <a:gd name="T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174">
                  <a:moveTo>
                    <a:pt x="322" y="127"/>
                  </a:moveTo>
                  <a:cubicBezTo>
                    <a:pt x="316" y="143"/>
                    <a:pt x="311" y="156"/>
                    <a:pt x="304" y="174"/>
                  </a:cubicBezTo>
                  <a:cubicBezTo>
                    <a:pt x="201" y="131"/>
                    <a:pt x="103" y="90"/>
                    <a:pt x="0" y="47"/>
                  </a:cubicBezTo>
                  <a:cubicBezTo>
                    <a:pt x="7" y="31"/>
                    <a:pt x="12" y="18"/>
                    <a:pt x="19" y="0"/>
                  </a:cubicBezTo>
                  <a:cubicBezTo>
                    <a:pt x="121" y="42"/>
                    <a:pt x="220" y="84"/>
                    <a:pt x="32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97">
              <a:extLst>
                <a:ext uri="{FF2B5EF4-FFF2-40B4-BE49-F238E27FC236}">
                  <a16:creationId xmlns:a16="http://schemas.microsoft.com/office/drawing/2014/main" id="{01C3D2E1-6D32-4DB4-A7AB-A72B7A647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8113" y="3095625"/>
              <a:ext cx="133350" cy="142875"/>
            </a:xfrm>
            <a:custGeom>
              <a:avLst/>
              <a:gdLst>
                <a:gd name="T0" fmla="*/ 0 w 323"/>
                <a:gd name="T1" fmla="*/ 47 h 174"/>
                <a:gd name="T2" fmla="*/ 20 w 323"/>
                <a:gd name="T3" fmla="*/ 0 h 174"/>
                <a:gd name="T4" fmla="*/ 323 w 323"/>
                <a:gd name="T5" fmla="*/ 126 h 174"/>
                <a:gd name="T6" fmla="*/ 305 w 323"/>
                <a:gd name="T7" fmla="*/ 174 h 174"/>
                <a:gd name="T8" fmla="*/ 0 w 323"/>
                <a:gd name="T9" fmla="*/ 4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174">
                  <a:moveTo>
                    <a:pt x="0" y="47"/>
                  </a:moveTo>
                  <a:cubicBezTo>
                    <a:pt x="8" y="29"/>
                    <a:pt x="13" y="17"/>
                    <a:pt x="20" y="0"/>
                  </a:cubicBezTo>
                  <a:cubicBezTo>
                    <a:pt x="121" y="42"/>
                    <a:pt x="219" y="83"/>
                    <a:pt x="323" y="126"/>
                  </a:cubicBezTo>
                  <a:cubicBezTo>
                    <a:pt x="317" y="142"/>
                    <a:pt x="311" y="156"/>
                    <a:pt x="305" y="174"/>
                  </a:cubicBezTo>
                  <a:cubicBezTo>
                    <a:pt x="202" y="131"/>
                    <a:pt x="104" y="90"/>
                    <a:pt x="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98">
              <a:extLst>
                <a:ext uri="{FF2B5EF4-FFF2-40B4-BE49-F238E27FC236}">
                  <a16:creationId xmlns:a16="http://schemas.microsoft.com/office/drawing/2014/main" id="{55879D9A-D6DB-450A-8AA6-FE49F80D0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75" y="4445000"/>
              <a:ext cx="120650" cy="185738"/>
            </a:xfrm>
            <a:custGeom>
              <a:avLst/>
              <a:gdLst>
                <a:gd name="T0" fmla="*/ 19 w 291"/>
                <a:gd name="T1" fmla="*/ 226 h 226"/>
                <a:gd name="T2" fmla="*/ 6 w 291"/>
                <a:gd name="T3" fmla="*/ 204 h 226"/>
                <a:gd name="T4" fmla="*/ 0 w 291"/>
                <a:gd name="T5" fmla="*/ 180 h 226"/>
                <a:gd name="T6" fmla="*/ 251 w 291"/>
                <a:gd name="T7" fmla="*/ 0 h 226"/>
                <a:gd name="T8" fmla="*/ 291 w 291"/>
                <a:gd name="T9" fmla="*/ 28 h 226"/>
                <a:gd name="T10" fmla="*/ 19 w 291"/>
                <a:gd name="T11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1" h="226">
                  <a:moveTo>
                    <a:pt x="19" y="226"/>
                  </a:moveTo>
                  <a:cubicBezTo>
                    <a:pt x="13" y="215"/>
                    <a:pt x="8" y="210"/>
                    <a:pt x="6" y="204"/>
                  </a:cubicBezTo>
                  <a:cubicBezTo>
                    <a:pt x="3" y="198"/>
                    <a:pt x="2" y="192"/>
                    <a:pt x="0" y="180"/>
                  </a:cubicBezTo>
                  <a:cubicBezTo>
                    <a:pt x="91" y="134"/>
                    <a:pt x="182" y="84"/>
                    <a:pt x="251" y="0"/>
                  </a:cubicBezTo>
                  <a:cubicBezTo>
                    <a:pt x="264" y="9"/>
                    <a:pt x="276" y="17"/>
                    <a:pt x="291" y="28"/>
                  </a:cubicBezTo>
                  <a:cubicBezTo>
                    <a:pt x="219" y="122"/>
                    <a:pt x="123" y="176"/>
                    <a:pt x="19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4" name="Freeform 99">
              <a:extLst>
                <a:ext uri="{FF2B5EF4-FFF2-40B4-BE49-F238E27FC236}">
                  <a16:creationId xmlns:a16="http://schemas.microsoft.com/office/drawing/2014/main" id="{E85B5991-2F06-45AC-BCEA-03B99A5EA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888" y="3505200"/>
              <a:ext cx="131763" cy="149225"/>
            </a:xfrm>
            <a:custGeom>
              <a:avLst/>
              <a:gdLst>
                <a:gd name="T0" fmla="*/ 0 w 320"/>
                <a:gd name="T1" fmla="*/ 45 h 181"/>
                <a:gd name="T2" fmla="*/ 11 w 320"/>
                <a:gd name="T3" fmla="*/ 16 h 181"/>
                <a:gd name="T4" fmla="*/ 24 w 320"/>
                <a:gd name="T5" fmla="*/ 0 h 181"/>
                <a:gd name="T6" fmla="*/ 320 w 320"/>
                <a:gd name="T7" fmla="*/ 135 h 181"/>
                <a:gd name="T8" fmla="*/ 298 w 320"/>
                <a:gd name="T9" fmla="*/ 181 h 181"/>
                <a:gd name="T10" fmla="*/ 0 w 320"/>
                <a:gd name="T11" fmla="*/ 4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181">
                  <a:moveTo>
                    <a:pt x="0" y="45"/>
                  </a:moveTo>
                  <a:cubicBezTo>
                    <a:pt x="5" y="31"/>
                    <a:pt x="7" y="23"/>
                    <a:pt x="11" y="16"/>
                  </a:cubicBezTo>
                  <a:cubicBezTo>
                    <a:pt x="13" y="12"/>
                    <a:pt x="17" y="8"/>
                    <a:pt x="24" y="0"/>
                  </a:cubicBezTo>
                  <a:cubicBezTo>
                    <a:pt x="121" y="44"/>
                    <a:pt x="218" y="89"/>
                    <a:pt x="320" y="135"/>
                  </a:cubicBezTo>
                  <a:cubicBezTo>
                    <a:pt x="312" y="152"/>
                    <a:pt x="306" y="164"/>
                    <a:pt x="298" y="181"/>
                  </a:cubicBezTo>
                  <a:cubicBezTo>
                    <a:pt x="198" y="135"/>
                    <a:pt x="101" y="91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5" name="Freeform 100">
              <a:extLst>
                <a:ext uri="{FF2B5EF4-FFF2-40B4-BE49-F238E27FC236}">
                  <a16:creationId xmlns:a16="http://schemas.microsoft.com/office/drawing/2014/main" id="{001DDCAA-C90E-485B-B7C4-1CD7AE42D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2675" y="4010025"/>
              <a:ext cx="107950" cy="217488"/>
            </a:xfrm>
            <a:custGeom>
              <a:avLst/>
              <a:gdLst>
                <a:gd name="T0" fmla="*/ 0 w 262"/>
                <a:gd name="T1" fmla="*/ 37 h 266"/>
                <a:gd name="T2" fmla="*/ 32 w 262"/>
                <a:gd name="T3" fmla="*/ 0 h 266"/>
                <a:gd name="T4" fmla="*/ 262 w 262"/>
                <a:gd name="T5" fmla="*/ 238 h 266"/>
                <a:gd name="T6" fmla="*/ 242 w 262"/>
                <a:gd name="T7" fmla="*/ 256 h 266"/>
                <a:gd name="T8" fmla="*/ 221 w 262"/>
                <a:gd name="T9" fmla="*/ 266 h 266"/>
                <a:gd name="T10" fmla="*/ 0 w 262"/>
                <a:gd name="T11" fmla="*/ 3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266">
                  <a:moveTo>
                    <a:pt x="0" y="37"/>
                  </a:moveTo>
                  <a:cubicBezTo>
                    <a:pt x="13" y="22"/>
                    <a:pt x="21" y="13"/>
                    <a:pt x="32" y="0"/>
                  </a:cubicBezTo>
                  <a:cubicBezTo>
                    <a:pt x="122" y="69"/>
                    <a:pt x="202" y="142"/>
                    <a:pt x="262" y="238"/>
                  </a:cubicBezTo>
                  <a:cubicBezTo>
                    <a:pt x="253" y="246"/>
                    <a:pt x="248" y="252"/>
                    <a:pt x="242" y="256"/>
                  </a:cubicBezTo>
                  <a:cubicBezTo>
                    <a:pt x="236" y="259"/>
                    <a:pt x="230" y="261"/>
                    <a:pt x="221" y="266"/>
                  </a:cubicBezTo>
                  <a:cubicBezTo>
                    <a:pt x="162" y="177"/>
                    <a:pt x="85" y="106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01">
              <a:extLst>
                <a:ext uri="{FF2B5EF4-FFF2-40B4-BE49-F238E27FC236}">
                  <a16:creationId xmlns:a16="http://schemas.microsoft.com/office/drawing/2014/main" id="{ABB4DFBA-86F4-4FDB-BB1E-82A995FC0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1908175"/>
              <a:ext cx="103188" cy="61913"/>
            </a:xfrm>
            <a:custGeom>
              <a:avLst/>
              <a:gdLst>
                <a:gd name="T0" fmla="*/ 248 w 251"/>
                <a:gd name="T1" fmla="*/ 34 h 76"/>
                <a:gd name="T2" fmla="*/ 98 w 251"/>
                <a:gd name="T3" fmla="*/ 59 h 76"/>
                <a:gd name="T4" fmla="*/ 36 w 251"/>
                <a:gd name="T5" fmla="*/ 68 h 76"/>
                <a:gd name="T6" fmla="*/ 3 w 251"/>
                <a:gd name="T7" fmla="*/ 56 h 76"/>
                <a:gd name="T8" fmla="*/ 33 w 251"/>
                <a:gd name="T9" fmla="*/ 33 h 76"/>
                <a:gd name="T10" fmla="*/ 135 w 251"/>
                <a:gd name="T11" fmla="*/ 16 h 76"/>
                <a:gd name="T12" fmla="*/ 225 w 251"/>
                <a:gd name="T13" fmla="*/ 3 h 76"/>
                <a:gd name="T14" fmla="*/ 248 w 251"/>
                <a:gd name="T15" fmla="*/ 3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76">
                  <a:moveTo>
                    <a:pt x="248" y="34"/>
                  </a:moveTo>
                  <a:cubicBezTo>
                    <a:pt x="197" y="43"/>
                    <a:pt x="148" y="51"/>
                    <a:pt x="98" y="59"/>
                  </a:cubicBezTo>
                  <a:cubicBezTo>
                    <a:pt x="77" y="62"/>
                    <a:pt x="57" y="66"/>
                    <a:pt x="36" y="68"/>
                  </a:cubicBezTo>
                  <a:cubicBezTo>
                    <a:pt x="23" y="69"/>
                    <a:pt x="7" y="76"/>
                    <a:pt x="3" y="56"/>
                  </a:cubicBezTo>
                  <a:cubicBezTo>
                    <a:pt x="0" y="34"/>
                    <a:pt x="20" y="35"/>
                    <a:pt x="33" y="33"/>
                  </a:cubicBezTo>
                  <a:cubicBezTo>
                    <a:pt x="67" y="26"/>
                    <a:pt x="101" y="22"/>
                    <a:pt x="135" y="16"/>
                  </a:cubicBezTo>
                  <a:cubicBezTo>
                    <a:pt x="165" y="12"/>
                    <a:pt x="195" y="7"/>
                    <a:pt x="225" y="3"/>
                  </a:cubicBezTo>
                  <a:cubicBezTo>
                    <a:pt x="244" y="0"/>
                    <a:pt x="251" y="10"/>
                    <a:pt x="24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02">
              <a:extLst>
                <a:ext uri="{FF2B5EF4-FFF2-40B4-BE49-F238E27FC236}">
                  <a16:creationId xmlns:a16="http://schemas.microsoft.com/office/drawing/2014/main" id="{F52DC87E-5F2C-47BA-B4DD-611B1DD6C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1725" y="1847850"/>
              <a:ext cx="103188" cy="57150"/>
            </a:xfrm>
            <a:custGeom>
              <a:avLst/>
              <a:gdLst>
                <a:gd name="T0" fmla="*/ 19 w 252"/>
                <a:gd name="T1" fmla="*/ 71 h 71"/>
                <a:gd name="T2" fmla="*/ 3 w 252"/>
                <a:gd name="T3" fmla="*/ 53 h 71"/>
                <a:gd name="T4" fmla="*/ 23 w 252"/>
                <a:gd name="T5" fmla="*/ 34 h 71"/>
                <a:gd name="T6" fmla="*/ 220 w 252"/>
                <a:gd name="T7" fmla="*/ 2 h 71"/>
                <a:gd name="T8" fmla="*/ 248 w 252"/>
                <a:gd name="T9" fmla="*/ 15 h 71"/>
                <a:gd name="T10" fmla="*/ 226 w 252"/>
                <a:gd name="T11" fmla="*/ 37 h 71"/>
                <a:gd name="T12" fmla="*/ 77 w 252"/>
                <a:gd name="T13" fmla="*/ 61 h 71"/>
                <a:gd name="T14" fmla="*/ 19 w 25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71">
                  <a:moveTo>
                    <a:pt x="19" y="71"/>
                  </a:moveTo>
                  <a:cubicBezTo>
                    <a:pt x="15" y="66"/>
                    <a:pt x="5" y="61"/>
                    <a:pt x="3" y="53"/>
                  </a:cubicBezTo>
                  <a:cubicBezTo>
                    <a:pt x="0" y="39"/>
                    <a:pt x="13" y="36"/>
                    <a:pt x="23" y="34"/>
                  </a:cubicBezTo>
                  <a:cubicBezTo>
                    <a:pt x="89" y="23"/>
                    <a:pt x="154" y="12"/>
                    <a:pt x="220" y="2"/>
                  </a:cubicBezTo>
                  <a:cubicBezTo>
                    <a:pt x="232" y="0"/>
                    <a:pt x="245" y="0"/>
                    <a:pt x="248" y="15"/>
                  </a:cubicBezTo>
                  <a:cubicBezTo>
                    <a:pt x="252" y="32"/>
                    <a:pt x="239" y="35"/>
                    <a:pt x="226" y="37"/>
                  </a:cubicBezTo>
                  <a:cubicBezTo>
                    <a:pt x="177" y="45"/>
                    <a:pt x="127" y="53"/>
                    <a:pt x="77" y="61"/>
                  </a:cubicBezTo>
                  <a:cubicBezTo>
                    <a:pt x="60" y="64"/>
                    <a:pt x="43" y="67"/>
                    <a:pt x="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03">
              <a:extLst>
                <a:ext uri="{FF2B5EF4-FFF2-40B4-BE49-F238E27FC236}">
                  <a16:creationId xmlns:a16="http://schemas.microsoft.com/office/drawing/2014/main" id="{24A26656-B76B-47F8-B61A-701E86253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8" y="2205038"/>
              <a:ext cx="100013" cy="77788"/>
            </a:xfrm>
            <a:custGeom>
              <a:avLst/>
              <a:gdLst>
                <a:gd name="T0" fmla="*/ 242 w 242"/>
                <a:gd name="T1" fmla="*/ 29 h 95"/>
                <a:gd name="T2" fmla="*/ 219 w 242"/>
                <a:gd name="T3" fmla="*/ 39 h 95"/>
                <a:gd name="T4" fmla="*/ 31 w 242"/>
                <a:gd name="T5" fmla="*/ 91 h 95"/>
                <a:gd name="T6" fmla="*/ 16 w 242"/>
                <a:gd name="T7" fmla="*/ 94 h 95"/>
                <a:gd name="T8" fmla="*/ 1 w 242"/>
                <a:gd name="T9" fmla="*/ 85 h 95"/>
                <a:gd name="T10" fmla="*/ 6 w 242"/>
                <a:gd name="T11" fmla="*/ 64 h 95"/>
                <a:gd name="T12" fmla="*/ 20 w 242"/>
                <a:gd name="T13" fmla="*/ 58 h 95"/>
                <a:gd name="T14" fmla="*/ 207 w 242"/>
                <a:gd name="T15" fmla="*/ 5 h 95"/>
                <a:gd name="T16" fmla="*/ 242 w 242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95">
                  <a:moveTo>
                    <a:pt x="242" y="29"/>
                  </a:moveTo>
                  <a:cubicBezTo>
                    <a:pt x="233" y="33"/>
                    <a:pt x="226" y="37"/>
                    <a:pt x="219" y="39"/>
                  </a:cubicBezTo>
                  <a:cubicBezTo>
                    <a:pt x="156" y="57"/>
                    <a:pt x="94" y="74"/>
                    <a:pt x="31" y="91"/>
                  </a:cubicBezTo>
                  <a:cubicBezTo>
                    <a:pt x="26" y="92"/>
                    <a:pt x="21" y="95"/>
                    <a:pt x="16" y="94"/>
                  </a:cubicBezTo>
                  <a:cubicBezTo>
                    <a:pt x="10" y="93"/>
                    <a:pt x="2" y="89"/>
                    <a:pt x="1" y="85"/>
                  </a:cubicBezTo>
                  <a:cubicBezTo>
                    <a:pt x="0" y="78"/>
                    <a:pt x="2" y="70"/>
                    <a:pt x="6" y="64"/>
                  </a:cubicBezTo>
                  <a:cubicBezTo>
                    <a:pt x="8" y="60"/>
                    <a:pt x="15" y="59"/>
                    <a:pt x="20" y="58"/>
                  </a:cubicBezTo>
                  <a:cubicBezTo>
                    <a:pt x="82" y="40"/>
                    <a:pt x="145" y="23"/>
                    <a:pt x="207" y="5"/>
                  </a:cubicBezTo>
                  <a:cubicBezTo>
                    <a:pt x="224" y="1"/>
                    <a:pt x="239" y="0"/>
                    <a:pt x="24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04">
              <a:extLst>
                <a:ext uri="{FF2B5EF4-FFF2-40B4-BE49-F238E27FC236}">
                  <a16:creationId xmlns:a16="http://schemas.microsoft.com/office/drawing/2014/main" id="{4C447A74-2616-4834-BCB5-F1D9A6FC0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0" y="1778000"/>
              <a:ext cx="103188" cy="61913"/>
            </a:xfrm>
            <a:custGeom>
              <a:avLst/>
              <a:gdLst>
                <a:gd name="T0" fmla="*/ 20 w 248"/>
                <a:gd name="T1" fmla="*/ 77 h 77"/>
                <a:gd name="T2" fmla="*/ 4 w 248"/>
                <a:gd name="T3" fmla="*/ 60 h 77"/>
                <a:gd name="T4" fmla="*/ 22 w 248"/>
                <a:gd name="T5" fmla="*/ 39 h 77"/>
                <a:gd name="T6" fmla="*/ 155 w 248"/>
                <a:gd name="T7" fmla="*/ 14 h 77"/>
                <a:gd name="T8" fmla="*/ 226 w 248"/>
                <a:gd name="T9" fmla="*/ 1 h 77"/>
                <a:gd name="T10" fmla="*/ 246 w 248"/>
                <a:gd name="T11" fmla="*/ 13 h 77"/>
                <a:gd name="T12" fmla="*/ 235 w 248"/>
                <a:gd name="T13" fmla="*/ 33 h 77"/>
                <a:gd name="T14" fmla="*/ 20 w 248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8" h="77">
                  <a:moveTo>
                    <a:pt x="20" y="77"/>
                  </a:moveTo>
                  <a:cubicBezTo>
                    <a:pt x="15" y="72"/>
                    <a:pt x="6" y="67"/>
                    <a:pt x="4" y="60"/>
                  </a:cubicBezTo>
                  <a:cubicBezTo>
                    <a:pt x="0" y="47"/>
                    <a:pt x="11" y="41"/>
                    <a:pt x="22" y="39"/>
                  </a:cubicBezTo>
                  <a:cubicBezTo>
                    <a:pt x="66" y="30"/>
                    <a:pt x="111" y="22"/>
                    <a:pt x="155" y="14"/>
                  </a:cubicBezTo>
                  <a:cubicBezTo>
                    <a:pt x="179" y="9"/>
                    <a:pt x="202" y="4"/>
                    <a:pt x="226" y="1"/>
                  </a:cubicBezTo>
                  <a:cubicBezTo>
                    <a:pt x="232" y="0"/>
                    <a:pt x="244" y="7"/>
                    <a:pt x="246" y="13"/>
                  </a:cubicBezTo>
                  <a:cubicBezTo>
                    <a:pt x="248" y="18"/>
                    <a:pt x="241" y="32"/>
                    <a:pt x="235" y="33"/>
                  </a:cubicBezTo>
                  <a:cubicBezTo>
                    <a:pt x="165" y="48"/>
                    <a:pt x="95" y="62"/>
                    <a:pt x="20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05">
              <a:extLst>
                <a:ext uri="{FF2B5EF4-FFF2-40B4-BE49-F238E27FC236}">
                  <a16:creationId xmlns:a16="http://schemas.microsoft.com/office/drawing/2014/main" id="{6CA85A20-84D6-4E67-91A8-1C69DA8D1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0" y="1970088"/>
              <a:ext cx="104775" cy="61913"/>
            </a:xfrm>
            <a:custGeom>
              <a:avLst/>
              <a:gdLst>
                <a:gd name="T0" fmla="*/ 243 w 253"/>
                <a:gd name="T1" fmla="*/ 0 h 75"/>
                <a:gd name="T2" fmla="*/ 234 w 253"/>
                <a:gd name="T3" fmla="*/ 37 h 75"/>
                <a:gd name="T4" fmla="*/ 12 w 253"/>
                <a:gd name="T5" fmla="*/ 75 h 75"/>
                <a:gd name="T6" fmla="*/ 20 w 253"/>
                <a:gd name="T7" fmla="*/ 38 h 75"/>
                <a:gd name="T8" fmla="*/ 243 w 253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75">
                  <a:moveTo>
                    <a:pt x="243" y="0"/>
                  </a:moveTo>
                  <a:cubicBezTo>
                    <a:pt x="253" y="22"/>
                    <a:pt x="252" y="34"/>
                    <a:pt x="234" y="37"/>
                  </a:cubicBezTo>
                  <a:cubicBezTo>
                    <a:pt x="160" y="50"/>
                    <a:pt x="86" y="62"/>
                    <a:pt x="12" y="75"/>
                  </a:cubicBezTo>
                  <a:cubicBezTo>
                    <a:pt x="1" y="56"/>
                    <a:pt x="0" y="42"/>
                    <a:pt x="20" y="38"/>
                  </a:cubicBezTo>
                  <a:cubicBezTo>
                    <a:pt x="94" y="25"/>
                    <a:pt x="168" y="13"/>
                    <a:pt x="2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06">
              <a:extLst>
                <a:ext uri="{FF2B5EF4-FFF2-40B4-BE49-F238E27FC236}">
                  <a16:creationId xmlns:a16="http://schemas.microsoft.com/office/drawing/2014/main" id="{4A0F0213-9D50-4A01-A1B7-99A91691E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5850" y="2497138"/>
              <a:ext cx="57150" cy="184150"/>
            </a:xfrm>
            <a:custGeom>
              <a:avLst/>
              <a:gdLst>
                <a:gd name="T0" fmla="*/ 139 w 139"/>
                <a:gd name="T1" fmla="*/ 29 h 223"/>
                <a:gd name="T2" fmla="*/ 36 w 139"/>
                <a:gd name="T3" fmla="*/ 216 h 223"/>
                <a:gd name="T4" fmla="*/ 2 w 139"/>
                <a:gd name="T5" fmla="*/ 198 h 223"/>
                <a:gd name="T6" fmla="*/ 16 w 139"/>
                <a:gd name="T7" fmla="*/ 133 h 223"/>
                <a:gd name="T8" fmla="*/ 103 w 139"/>
                <a:gd name="T9" fmla="*/ 16 h 223"/>
                <a:gd name="T10" fmla="*/ 139 w 139"/>
                <a:gd name="T11" fmla="*/ 2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223">
                  <a:moveTo>
                    <a:pt x="139" y="29"/>
                  </a:moveTo>
                  <a:cubicBezTo>
                    <a:pt x="84" y="79"/>
                    <a:pt x="33" y="134"/>
                    <a:pt x="36" y="216"/>
                  </a:cubicBezTo>
                  <a:cubicBezTo>
                    <a:pt x="6" y="223"/>
                    <a:pt x="0" y="221"/>
                    <a:pt x="2" y="198"/>
                  </a:cubicBezTo>
                  <a:cubicBezTo>
                    <a:pt x="4" y="176"/>
                    <a:pt x="9" y="154"/>
                    <a:pt x="16" y="133"/>
                  </a:cubicBezTo>
                  <a:cubicBezTo>
                    <a:pt x="33" y="85"/>
                    <a:pt x="66" y="49"/>
                    <a:pt x="103" y="16"/>
                  </a:cubicBezTo>
                  <a:cubicBezTo>
                    <a:pt x="120" y="0"/>
                    <a:pt x="130" y="6"/>
                    <a:pt x="13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107">
              <a:extLst>
                <a:ext uri="{FF2B5EF4-FFF2-40B4-BE49-F238E27FC236}">
                  <a16:creationId xmlns:a16="http://schemas.microsoft.com/office/drawing/2014/main" id="{4BB3EDC8-2E2B-4630-BC6C-95FCFC68F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025" y="2116138"/>
              <a:ext cx="100013" cy="66675"/>
            </a:xfrm>
            <a:custGeom>
              <a:avLst/>
              <a:gdLst>
                <a:gd name="T0" fmla="*/ 228 w 246"/>
                <a:gd name="T1" fmla="*/ 0 h 82"/>
                <a:gd name="T2" fmla="*/ 242 w 246"/>
                <a:gd name="T3" fmla="*/ 17 h 82"/>
                <a:gd name="T4" fmla="*/ 224 w 246"/>
                <a:gd name="T5" fmla="*/ 37 h 82"/>
                <a:gd name="T6" fmla="*/ 72 w 246"/>
                <a:gd name="T7" fmla="*/ 71 h 82"/>
                <a:gd name="T8" fmla="*/ 21 w 246"/>
                <a:gd name="T9" fmla="*/ 81 h 82"/>
                <a:gd name="T10" fmla="*/ 0 w 246"/>
                <a:gd name="T11" fmla="*/ 69 h 82"/>
                <a:gd name="T12" fmla="*/ 14 w 246"/>
                <a:gd name="T13" fmla="*/ 49 h 82"/>
                <a:gd name="T14" fmla="*/ 44 w 246"/>
                <a:gd name="T15" fmla="*/ 41 h 82"/>
                <a:gd name="T16" fmla="*/ 199 w 246"/>
                <a:gd name="T17" fmla="*/ 6 h 82"/>
                <a:gd name="T18" fmla="*/ 228 w 246"/>
                <a:gd name="T1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82">
                  <a:moveTo>
                    <a:pt x="228" y="0"/>
                  </a:moveTo>
                  <a:cubicBezTo>
                    <a:pt x="232" y="5"/>
                    <a:pt x="240" y="10"/>
                    <a:pt x="242" y="17"/>
                  </a:cubicBezTo>
                  <a:cubicBezTo>
                    <a:pt x="246" y="30"/>
                    <a:pt x="235" y="35"/>
                    <a:pt x="224" y="37"/>
                  </a:cubicBezTo>
                  <a:cubicBezTo>
                    <a:pt x="173" y="48"/>
                    <a:pt x="123" y="59"/>
                    <a:pt x="72" y="71"/>
                  </a:cubicBezTo>
                  <a:cubicBezTo>
                    <a:pt x="55" y="74"/>
                    <a:pt x="38" y="80"/>
                    <a:pt x="21" y="81"/>
                  </a:cubicBezTo>
                  <a:cubicBezTo>
                    <a:pt x="15" y="82"/>
                    <a:pt x="7" y="74"/>
                    <a:pt x="0" y="69"/>
                  </a:cubicBezTo>
                  <a:cubicBezTo>
                    <a:pt x="4" y="63"/>
                    <a:pt x="7" y="53"/>
                    <a:pt x="14" y="49"/>
                  </a:cubicBezTo>
                  <a:cubicBezTo>
                    <a:pt x="22" y="44"/>
                    <a:pt x="34" y="43"/>
                    <a:pt x="44" y="41"/>
                  </a:cubicBezTo>
                  <a:cubicBezTo>
                    <a:pt x="96" y="29"/>
                    <a:pt x="148" y="18"/>
                    <a:pt x="199" y="6"/>
                  </a:cubicBezTo>
                  <a:cubicBezTo>
                    <a:pt x="207" y="4"/>
                    <a:pt x="215" y="3"/>
                    <a:pt x="2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108">
              <a:extLst>
                <a:ext uri="{FF2B5EF4-FFF2-40B4-BE49-F238E27FC236}">
                  <a16:creationId xmlns:a16="http://schemas.microsoft.com/office/drawing/2014/main" id="{DD9B6324-BCE7-497B-9B0E-FC44AAACE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5" y="2039938"/>
              <a:ext cx="103188" cy="61913"/>
            </a:xfrm>
            <a:custGeom>
              <a:avLst/>
              <a:gdLst>
                <a:gd name="T0" fmla="*/ 11 w 252"/>
                <a:gd name="T1" fmla="*/ 76 h 76"/>
                <a:gd name="T2" fmla="*/ 20 w 252"/>
                <a:gd name="T3" fmla="*/ 40 h 76"/>
                <a:gd name="T4" fmla="*/ 227 w 252"/>
                <a:gd name="T5" fmla="*/ 1 h 76"/>
                <a:gd name="T6" fmla="*/ 247 w 252"/>
                <a:gd name="T7" fmla="*/ 13 h 76"/>
                <a:gd name="T8" fmla="*/ 232 w 252"/>
                <a:gd name="T9" fmla="*/ 35 h 76"/>
                <a:gd name="T10" fmla="*/ 69 w 252"/>
                <a:gd name="T11" fmla="*/ 66 h 76"/>
                <a:gd name="T12" fmla="*/ 11 w 252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76">
                  <a:moveTo>
                    <a:pt x="11" y="76"/>
                  </a:moveTo>
                  <a:cubicBezTo>
                    <a:pt x="0" y="57"/>
                    <a:pt x="0" y="44"/>
                    <a:pt x="20" y="40"/>
                  </a:cubicBezTo>
                  <a:cubicBezTo>
                    <a:pt x="89" y="26"/>
                    <a:pt x="158" y="13"/>
                    <a:pt x="227" y="1"/>
                  </a:cubicBezTo>
                  <a:cubicBezTo>
                    <a:pt x="233" y="0"/>
                    <a:pt x="245" y="7"/>
                    <a:pt x="247" y="13"/>
                  </a:cubicBezTo>
                  <a:cubicBezTo>
                    <a:pt x="252" y="24"/>
                    <a:pt x="245" y="32"/>
                    <a:pt x="232" y="35"/>
                  </a:cubicBezTo>
                  <a:cubicBezTo>
                    <a:pt x="178" y="45"/>
                    <a:pt x="123" y="56"/>
                    <a:pt x="69" y="66"/>
                  </a:cubicBezTo>
                  <a:cubicBezTo>
                    <a:pt x="50" y="70"/>
                    <a:pt x="30" y="73"/>
                    <a:pt x="1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Freeform 109">
              <a:extLst>
                <a:ext uri="{FF2B5EF4-FFF2-40B4-BE49-F238E27FC236}">
                  <a16:creationId xmlns:a16="http://schemas.microsoft.com/office/drawing/2014/main" id="{C8C64B50-C695-4618-B886-562FA794E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025" y="2322513"/>
              <a:ext cx="101600" cy="98425"/>
            </a:xfrm>
            <a:custGeom>
              <a:avLst/>
              <a:gdLst>
                <a:gd name="T0" fmla="*/ 19 w 245"/>
                <a:gd name="T1" fmla="*/ 120 h 120"/>
                <a:gd name="T2" fmla="*/ 18 w 245"/>
                <a:gd name="T3" fmla="*/ 84 h 120"/>
                <a:gd name="T4" fmla="*/ 217 w 245"/>
                <a:gd name="T5" fmla="*/ 2 h 120"/>
                <a:gd name="T6" fmla="*/ 239 w 245"/>
                <a:gd name="T7" fmla="*/ 11 h 120"/>
                <a:gd name="T8" fmla="*/ 227 w 245"/>
                <a:gd name="T9" fmla="*/ 35 h 120"/>
                <a:gd name="T10" fmla="*/ 171 w 245"/>
                <a:gd name="T11" fmla="*/ 56 h 120"/>
                <a:gd name="T12" fmla="*/ 19 w 245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120">
                  <a:moveTo>
                    <a:pt x="19" y="120"/>
                  </a:moveTo>
                  <a:cubicBezTo>
                    <a:pt x="6" y="104"/>
                    <a:pt x="0" y="92"/>
                    <a:pt x="18" y="84"/>
                  </a:cubicBezTo>
                  <a:cubicBezTo>
                    <a:pt x="84" y="56"/>
                    <a:pt x="150" y="28"/>
                    <a:pt x="217" y="2"/>
                  </a:cubicBezTo>
                  <a:cubicBezTo>
                    <a:pt x="222" y="0"/>
                    <a:pt x="235" y="5"/>
                    <a:pt x="239" y="11"/>
                  </a:cubicBezTo>
                  <a:cubicBezTo>
                    <a:pt x="245" y="22"/>
                    <a:pt x="239" y="30"/>
                    <a:pt x="227" y="35"/>
                  </a:cubicBezTo>
                  <a:cubicBezTo>
                    <a:pt x="208" y="42"/>
                    <a:pt x="189" y="49"/>
                    <a:pt x="171" y="56"/>
                  </a:cubicBezTo>
                  <a:cubicBezTo>
                    <a:pt x="121" y="77"/>
                    <a:pt x="71" y="98"/>
                    <a:pt x="1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5" name="Freeform 110">
              <a:extLst>
                <a:ext uri="{FF2B5EF4-FFF2-40B4-BE49-F238E27FC236}">
                  <a16:creationId xmlns:a16="http://schemas.microsoft.com/office/drawing/2014/main" id="{FEE7CA43-AB5D-46CE-B435-91ED7CACD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9075" y="1689100"/>
              <a:ext cx="103188" cy="73025"/>
            </a:xfrm>
            <a:custGeom>
              <a:avLst/>
              <a:gdLst>
                <a:gd name="T0" fmla="*/ 241 w 251"/>
                <a:gd name="T1" fmla="*/ 2 h 88"/>
                <a:gd name="T2" fmla="*/ 228 w 251"/>
                <a:gd name="T3" fmla="*/ 36 h 88"/>
                <a:gd name="T4" fmla="*/ 31 w 251"/>
                <a:gd name="T5" fmla="*/ 85 h 88"/>
                <a:gd name="T6" fmla="*/ 3 w 251"/>
                <a:gd name="T7" fmla="*/ 72 h 88"/>
                <a:gd name="T8" fmla="*/ 21 w 251"/>
                <a:gd name="T9" fmla="*/ 51 h 88"/>
                <a:gd name="T10" fmla="*/ 222 w 251"/>
                <a:gd name="T11" fmla="*/ 1 h 88"/>
                <a:gd name="T12" fmla="*/ 241 w 251"/>
                <a:gd name="T13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" h="88">
                  <a:moveTo>
                    <a:pt x="241" y="2"/>
                  </a:moveTo>
                  <a:cubicBezTo>
                    <a:pt x="251" y="23"/>
                    <a:pt x="243" y="32"/>
                    <a:pt x="228" y="36"/>
                  </a:cubicBezTo>
                  <a:cubicBezTo>
                    <a:pt x="162" y="52"/>
                    <a:pt x="97" y="69"/>
                    <a:pt x="31" y="85"/>
                  </a:cubicBezTo>
                  <a:cubicBezTo>
                    <a:pt x="19" y="87"/>
                    <a:pt x="7" y="88"/>
                    <a:pt x="3" y="72"/>
                  </a:cubicBezTo>
                  <a:cubicBezTo>
                    <a:pt x="0" y="57"/>
                    <a:pt x="11" y="53"/>
                    <a:pt x="21" y="51"/>
                  </a:cubicBezTo>
                  <a:cubicBezTo>
                    <a:pt x="88" y="34"/>
                    <a:pt x="155" y="17"/>
                    <a:pt x="222" y="1"/>
                  </a:cubicBezTo>
                  <a:cubicBezTo>
                    <a:pt x="228" y="0"/>
                    <a:pt x="234" y="2"/>
                    <a:pt x="24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6" name="Freeform 111">
              <a:extLst>
                <a:ext uri="{FF2B5EF4-FFF2-40B4-BE49-F238E27FC236}">
                  <a16:creationId xmlns:a16="http://schemas.microsoft.com/office/drawing/2014/main" id="{CDE48E1F-49B0-4DC1-B56A-52871089C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575" y="1565275"/>
              <a:ext cx="100013" cy="92075"/>
            </a:xfrm>
            <a:custGeom>
              <a:avLst/>
              <a:gdLst>
                <a:gd name="T0" fmla="*/ 228 w 244"/>
                <a:gd name="T1" fmla="*/ 0 h 111"/>
                <a:gd name="T2" fmla="*/ 224 w 244"/>
                <a:gd name="T3" fmla="*/ 37 h 111"/>
                <a:gd name="T4" fmla="*/ 29 w 244"/>
                <a:gd name="T5" fmla="*/ 107 h 111"/>
                <a:gd name="T6" fmla="*/ 14 w 244"/>
                <a:gd name="T7" fmla="*/ 109 h 111"/>
                <a:gd name="T8" fmla="*/ 2 w 244"/>
                <a:gd name="T9" fmla="*/ 95 h 111"/>
                <a:gd name="T10" fmla="*/ 5 w 244"/>
                <a:gd name="T11" fmla="*/ 81 h 111"/>
                <a:gd name="T12" fmla="*/ 19 w 244"/>
                <a:gd name="T13" fmla="*/ 74 h 111"/>
                <a:gd name="T14" fmla="*/ 228 w 244"/>
                <a:gd name="T1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111">
                  <a:moveTo>
                    <a:pt x="228" y="0"/>
                  </a:moveTo>
                  <a:cubicBezTo>
                    <a:pt x="239" y="17"/>
                    <a:pt x="244" y="30"/>
                    <a:pt x="224" y="37"/>
                  </a:cubicBezTo>
                  <a:cubicBezTo>
                    <a:pt x="159" y="61"/>
                    <a:pt x="94" y="84"/>
                    <a:pt x="29" y="107"/>
                  </a:cubicBezTo>
                  <a:cubicBezTo>
                    <a:pt x="25" y="109"/>
                    <a:pt x="18" y="111"/>
                    <a:pt x="14" y="109"/>
                  </a:cubicBezTo>
                  <a:cubicBezTo>
                    <a:pt x="9" y="106"/>
                    <a:pt x="4" y="101"/>
                    <a:pt x="2" y="95"/>
                  </a:cubicBezTo>
                  <a:cubicBezTo>
                    <a:pt x="0" y="92"/>
                    <a:pt x="2" y="85"/>
                    <a:pt x="5" y="81"/>
                  </a:cubicBezTo>
                  <a:cubicBezTo>
                    <a:pt x="8" y="78"/>
                    <a:pt x="14" y="75"/>
                    <a:pt x="19" y="74"/>
                  </a:cubicBezTo>
                  <a:cubicBezTo>
                    <a:pt x="87" y="49"/>
                    <a:pt x="156" y="25"/>
                    <a:pt x="2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112">
              <a:extLst>
                <a:ext uri="{FF2B5EF4-FFF2-40B4-BE49-F238E27FC236}">
                  <a16:creationId xmlns:a16="http://schemas.microsoft.com/office/drawing/2014/main" id="{E9EA0E3A-7B55-4821-B665-867168373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888" y="1001713"/>
              <a:ext cx="71438" cy="44450"/>
            </a:xfrm>
            <a:custGeom>
              <a:avLst/>
              <a:gdLst>
                <a:gd name="T0" fmla="*/ 172 w 172"/>
                <a:gd name="T1" fmla="*/ 45 h 54"/>
                <a:gd name="T2" fmla="*/ 157 w 172"/>
                <a:gd name="T3" fmla="*/ 53 h 54"/>
                <a:gd name="T4" fmla="*/ 0 w 172"/>
                <a:gd name="T5" fmla="*/ 16 h 54"/>
                <a:gd name="T6" fmla="*/ 16 w 172"/>
                <a:gd name="T7" fmla="*/ 0 h 54"/>
                <a:gd name="T8" fmla="*/ 171 w 172"/>
                <a:gd name="T9" fmla="*/ 33 h 54"/>
                <a:gd name="T10" fmla="*/ 172 w 172"/>
                <a:gd name="T11" fmla="*/ 4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54">
                  <a:moveTo>
                    <a:pt x="172" y="45"/>
                  </a:moveTo>
                  <a:cubicBezTo>
                    <a:pt x="167" y="48"/>
                    <a:pt x="161" y="54"/>
                    <a:pt x="157" y="53"/>
                  </a:cubicBezTo>
                  <a:cubicBezTo>
                    <a:pt x="105" y="45"/>
                    <a:pt x="54" y="35"/>
                    <a:pt x="0" y="16"/>
                  </a:cubicBezTo>
                  <a:cubicBezTo>
                    <a:pt x="8" y="8"/>
                    <a:pt x="12" y="0"/>
                    <a:pt x="16" y="0"/>
                  </a:cubicBezTo>
                  <a:cubicBezTo>
                    <a:pt x="69" y="3"/>
                    <a:pt x="120" y="19"/>
                    <a:pt x="171" y="33"/>
                  </a:cubicBezTo>
                  <a:cubicBezTo>
                    <a:pt x="172" y="37"/>
                    <a:pt x="172" y="41"/>
                    <a:pt x="172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113">
              <a:extLst>
                <a:ext uri="{FF2B5EF4-FFF2-40B4-BE49-F238E27FC236}">
                  <a16:creationId xmlns:a16="http://schemas.microsoft.com/office/drawing/2014/main" id="{2E4423BD-43C3-408C-A3A3-E7C395268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0" y="890588"/>
              <a:ext cx="71438" cy="44450"/>
            </a:xfrm>
            <a:custGeom>
              <a:avLst/>
              <a:gdLst>
                <a:gd name="T0" fmla="*/ 171 w 171"/>
                <a:gd name="T1" fmla="*/ 35 h 54"/>
                <a:gd name="T2" fmla="*/ 150 w 171"/>
                <a:gd name="T3" fmla="*/ 53 h 54"/>
                <a:gd name="T4" fmla="*/ 9 w 171"/>
                <a:gd name="T5" fmla="*/ 25 h 54"/>
                <a:gd name="T6" fmla="*/ 1 w 171"/>
                <a:gd name="T7" fmla="*/ 10 h 54"/>
                <a:gd name="T8" fmla="*/ 14 w 171"/>
                <a:gd name="T9" fmla="*/ 0 h 54"/>
                <a:gd name="T10" fmla="*/ 171 w 171"/>
                <a:gd name="T11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54">
                  <a:moveTo>
                    <a:pt x="171" y="35"/>
                  </a:moveTo>
                  <a:cubicBezTo>
                    <a:pt x="160" y="45"/>
                    <a:pt x="154" y="54"/>
                    <a:pt x="150" y="53"/>
                  </a:cubicBezTo>
                  <a:cubicBezTo>
                    <a:pt x="103" y="45"/>
                    <a:pt x="56" y="35"/>
                    <a:pt x="9" y="25"/>
                  </a:cubicBezTo>
                  <a:cubicBezTo>
                    <a:pt x="5" y="24"/>
                    <a:pt x="0" y="15"/>
                    <a:pt x="1" y="10"/>
                  </a:cubicBezTo>
                  <a:cubicBezTo>
                    <a:pt x="1" y="6"/>
                    <a:pt x="10" y="0"/>
                    <a:pt x="14" y="0"/>
                  </a:cubicBezTo>
                  <a:cubicBezTo>
                    <a:pt x="64" y="10"/>
                    <a:pt x="115" y="17"/>
                    <a:pt x="17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114">
              <a:extLst>
                <a:ext uri="{FF2B5EF4-FFF2-40B4-BE49-F238E27FC236}">
                  <a16:creationId xmlns:a16="http://schemas.microsoft.com/office/drawing/2014/main" id="{6D125CAA-8086-4607-8EC4-E691CBEB2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475" y="942975"/>
              <a:ext cx="68263" cy="46038"/>
            </a:xfrm>
            <a:custGeom>
              <a:avLst/>
              <a:gdLst>
                <a:gd name="T0" fmla="*/ 167 w 167"/>
                <a:gd name="T1" fmla="*/ 46 h 56"/>
                <a:gd name="T2" fmla="*/ 149 w 167"/>
                <a:gd name="T3" fmla="*/ 55 h 56"/>
                <a:gd name="T4" fmla="*/ 10 w 167"/>
                <a:gd name="T5" fmla="*/ 25 h 56"/>
                <a:gd name="T6" fmla="*/ 0 w 167"/>
                <a:gd name="T7" fmla="*/ 11 h 56"/>
                <a:gd name="T8" fmla="*/ 14 w 167"/>
                <a:gd name="T9" fmla="*/ 1 h 56"/>
                <a:gd name="T10" fmla="*/ 153 w 167"/>
                <a:gd name="T11" fmla="*/ 31 h 56"/>
                <a:gd name="T12" fmla="*/ 167 w 167"/>
                <a:gd name="T13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6">
                  <a:moveTo>
                    <a:pt x="167" y="46"/>
                  </a:moveTo>
                  <a:cubicBezTo>
                    <a:pt x="159" y="50"/>
                    <a:pt x="153" y="56"/>
                    <a:pt x="149" y="55"/>
                  </a:cubicBezTo>
                  <a:cubicBezTo>
                    <a:pt x="102" y="46"/>
                    <a:pt x="56" y="36"/>
                    <a:pt x="10" y="25"/>
                  </a:cubicBezTo>
                  <a:cubicBezTo>
                    <a:pt x="5" y="24"/>
                    <a:pt x="0" y="15"/>
                    <a:pt x="0" y="11"/>
                  </a:cubicBezTo>
                  <a:cubicBezTo>
                    <a:pt x="1" y="7"/>
                    <a:pt x="10" y="0"/>
                    <a:pt x="14" y="1"/>
                  </a:cubicBezTo>
                  <a:cubicBezTo>
                    <a:pt x="61" y="10"/>
                    <a:pt x="107" y="20"/>
                    <a:pt x="153" y="31"/>
                  </a:cubicBezTo>
                  <a:cubicBezTo>
                    <a:pt x="158" y="32"/>
                    <a:pt x="161" y="39"/>
                    <a:pt x="167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115">
              <a:extLst>
                <a:ext uri="{FF2B5EF4-FFF2-40B4-BE49-F238E27FC236}">
                  <a16:creationId xmlns:a16="http://schemas.microsoft.com/office/drawing/2014/main" id="{128DDF03-060F-4DF4-AFA9-8067F61E9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1713" y="835025"/>
              <a:ext cx="71438" cy="46038"/>
            </a:xfrm>
            <a:custGeom>
              <a:avLst/>
              <a:gdLst>
                <a:gd name="T0" fmla="*/ 8 w 175"/>
                <a:gd name="T1" fmla="*/ 0 h 57"/>
                <a:gd name="T2" fmla="*/ 175 w 175"/>
                <a:gd name="T3" fmla="*/ 41 h 57"/>
                <a:gd name="T4" fmla="*/ 151 w 175"/>
                <a:gd name="T5" fmla="*/ 56 h 57"/>
                <a:gd name="T6" fmla="*/ 14 w 175"/>
                <a:gd name="T7" fmla="*/ 27 h 57"/>
                <a:gd name="T8" fmla="*/ 0 w 175"/>
                <a:gd name="T9" fmla="*/ 10 h 57"/>
                <a:gd name="T10" fmla="*/ 8 w 175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57">
                  <a:moveTo>
                    <a:pt x="8" y="0"/>
                  </a:moveTo>
                  <a:cubicBezTo>
                    <a:pt x="61" y="10"/>
                    <a:pt x="115" y="19"/>
                    <a:pt x="175" y="41"/>
                  </a:cubicBezTo>
                  <a:cubicBezTo>
                    <a:pt x="162" y="50"/>
                    <a:pt x="155" y="57"/>
                    <a:pt x="151" y="56"/>
                  </a:cubicBezTo>
                  <a:cubicBezTo>
                    <a:pt x="105" y="47"/>
                    <a:pt x="60" y="38"/>
                    <a:pt x="14" y="27"/>
                  </a:cubicBezTo>
                  <a:cubicBezTo>
                    <a:pt x="8" y="25"/>
                    <a:pt x="5" y="16"/>
                    <a:pt x="0" y="10"/>
                  </a:cubicBezTo>
                  <a:cubicBezTo>
                    <a:pt x="3" y="7"/>
                    <a:pt x="5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16">
              <a:extLst>
                <a:ext uri="{FF2B5EF4-FFF2-40B4-BE49-F238E27FC236}">
                  <a16:creationId xmlns:a16="http://schemas.microsoft.com/office/drawing/2014/main" id="{90F20F5F-5F30-40DF-8B12-510DA71CE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300" y="760413"/>
              <a:ext cx="65088" cy="60325"/>
            </a:xfrm>
            <a:custGeom>
              <a:avLst/>
              <a:gdLst>
                <a:gd name="T0" fmla="*/ 160 w 160"/>
                <a:gd name="T1" fmla="*/ 56 h 74"/>
                <a:gd name="T2" fmla="*/ 135 w 160"/>
                <a:gd name="T3" fmla="*/ 70 h 74"/>
                <a:gd name="T4" fmla="*/ 15 w 160"/>
                <a:gd name="T5" fmla="*/ 28 h 74"/>
                <a:gd name="T6" fmla="*/ 8 w 160"/>
                <a:gd name="T7" fmla="*/ 25 h 74"/>
                <a:gd name="T8" fmla="*/ 0 w 160"/>
                <a:gd name="T9" fmla="*/ 9 h 74"/>
                <a:gd name="T10" fmla="*/ 19 w 160"/>
                <a:gd name="T11" fmla="*/ 2 h 74"/>
                <a:gd name="T12" fmla="*/ 74 w 160"/>
                <a:gd name="T13" fmla="*/ 22 h 74"/>
                <a:gd name="T14" fmla="*/ 138 w 160"/>
                <a:gd name="T15" fmla="*/ 43 h 74"/>
                <a:gd name="T16" fmla="*/ 160 w 160"/>
                <a:gd name="T1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74">
                  <a:moveTo>
                    <a:pt x="160" y="56"/>
                  </a:moveTo>
                  <a:cubicBezTo>
                    <a:pt x="156" y="74"/>
                    <a:pt x="145" y="74"/>
                    <a:pt x="135" y="70"/>
                  </a:cubicBezTo>
                  <a:cubicBezTo>
                    <a:pt x="95" y="57"/>
                    <a:pt x="55" y="43"/>
                    <a:pt x="15" y="28"/>
                  </a:cubicBezTo>
                  <a:cubicBezTo>
                    <a:pt x="13" y="28"/>
                    <a:pt x="9" y="27"/>
                    <a:pt x="8" y="25"/>
                  </a:cubicBezTo>
                  <a:cubicBezTo>
                    <a:pt x="5" y="20"/>
                    <a:pt x="2" y="14"/>
                    <a:pt x="0" y="9"/>
                  </a:cubicBezTo>
                  <a:cubicBezTo>
                    <a:pt x="6" y="6"/>
                    <a:pt x="13" y="0"/>
                    <a:pt x="19" y="2"/>
                  </a:cubicBezTo>
                  <a:cubicBezTo>
                    <a:pt x="38" y="7"/>
                    <a:pt x="56" y="16"/>
                    <a:pt x="74" y="22"/>
                  </a:cubicBezTo>
                  <a:cubicBezTo>
                    <a:pt x="96" y="30"/>
                    <a:pt x="117" y="36"/>
                    <a:pt x="138" y="43"/>
                  </a:cubicBezTo>
                  <a:cubicBezTo>
                    <a:pt x="146" y="46"/>
                    <a:pt x="153" y="52"/>
                    <a:pt x="16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117">
              <a:extLst>
                <a:ext uri="{FF2B5EF4-FFF2-40B4-BE49-F238E27FC236}">
                  <a16:creationId xmlns:a16="http://schemas.microsoft.com/office/drawing/2014/main" id="{3698BF77-C4B8-4CA1-BBD2-7066B52F4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100" y="1408113"/>
              <a:ext cx="42863" cy="109538"/>
            </a:xfrm>
            <a:custGeom>
              <a:avLst/>
              <a:gdLst>
                <a:gd name="T0" fmla="*/ 0 w 103"/>
                <a:gd name="T1" fmla="*/ 133 h 133"/>
                <a:gd name="T2" fmla="*/ 13 w 103"/>
                <a:gd name="T3" fmla="*/ 109 h 133"/>
                <a:gd name="T4" fmla="*/ 78 w 103"/>
                <a:gd name="T5" fmla="*/ 11 h 133"/>
                <a:gd name="T6" fmla="*/ 95 w 103"/>
                <a:gd name="T7" fmla="*/ 0 h 133"/>
                <a:gd name="T8" fmla="*/ 103 w 103"/>
                <a:gd name="T9" fmla="*/ 20 h 133"/>
                <a:gd name="T10" fmla="*/ 0 w 103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33">
                  <a:moveTo>
                    <a:pt x="0" y="133"/>
                  </a:moveTo>
                  <a:cubicBezTo>
                    <a:pt x="5" y="125"/>
                    <a:pt x="7" y="115"/>
                    <a:pt x="13" y="109"/>
                  </a:cubicBezTo>
                  <a:cubicBezTo>
                    <a:pt x="42" y="81"/>
                    <a:pt x="68" y="52"/>
                    <a:pt x="78" y="11"/>
                  </a:cubicBezTo>
                  <a:cubicBezTo>
                    <a:pt x="79" y="6"/>
                    <a:pt x="89" y="3"/>
                    <a:pt x="95" y="0"/>
                  </a:cubicBezTo>
                  <a:cubicBezTo>
                    <a:pt x="98" y="6"/>
                    <a:pt x="103" y="13"/>
                    <a:pt x="103" y="20"/>
                  </a:cubicBezTo>
                  <a:cubicBezTo>
                    <a:pt x="100" y="60"/>
                    <a:pt x="49" y="123"/>
                    <a:pt x="0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118">
              <a:extLst>
                <a:ext uri="{FF2B5EF4-FFF2-40B4-BE49-F238E27FC236}">
                  <a16:creationId xmlns:a16="http://schemas.microsoft.com/office/drawing/2014/main" id="{0B218B50-31E9-40C4-B27D-48B7BC23C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4475" y="1058863"/>
              <a:ext cx="68263" cy="50800"/>
            </a:xfrm>
            <a:custGeom>
              <a:avLst/>
              <a:gdLst>
                <a:gd name="T0" fmla="*/ 0 w 168"/>
                <a:gd name="T1" fmla="*/ 8 h 61"/>
                <a:gd name="T2" fmla="*/ 30 w 168"/>
                <a:gd name="T3" fmla="*/ 2 h 61"/>
                <a:gd name="T4" fmla="*/ 152 w 168"/>
                <a:gd name="T5" fmla="*/ 34 h 61"/>
                <a:gd name="T6" fmla="*/ 168 w 168"/>
                <a:gd name="T7" fmla="*/ 53 h 61"/>
                <a:gd name="T8" fmla="*/ 148 w 168"/>
                <a:gd name="T9" fmla="*/ 60 h 61"/>
                <a:gd name="T10" fmla="*/ 14 w 168"/>
                <a:gd name="T11" fmla="*/ 24 h 61"/>
                <a:gd name="T12" fmla="*/ 0 w 168"/>
                <a:gd name="T13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61">
                  <a:moveTo>
                    <a:pt x="0" y="8"/>
                  </a:moveTo>
                  <a:cubicBezTo>
                    <a:pt x="14" y="5"/>
                    <a:pt x="23" y="0"/>
                    <a:pt x="30" y="2"/>
                  </a:cubicBezTo>
                  <a:cubicBezTo>
                    <a:pt x="71" y="12"/>
                    <a:pt x="112" y="22"/>
                    <a:pt x="152" y="34"/>
                  </a:cubicBezTo>
                  <a:cubicBezTo>
                    <a:pt x="159" y="36"/>
                    <a:pt x="163" y="46"/>
                    <a:pt x="168" y="53"/>
                  </a:cubicBezTo>
                  <a:cubicBezTo>
                    <a:pt x="161" y="55"/>
                    <a:pt x="154" y="61"/>
                    <a:pt x="148" y="60"/>
                  </a:cubicBezTo>
                  <a:cubicBezTo>
                    <a:pt x="103" y="49"/>
                    <a:pt x="59" y="36"/>
                    <a:pt x="14" y="24"/>
                  </a:cubicBezTo>
                  <a:cubicBezTo>
                    <a:pt x="11" y="23"/>
                    <a:pt x="9" y="1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119">
              <a:extLst>
                <a:ext uri="{FF2B5EF4-FFF2-40B4-BE49-F238E27FC236}">
                  <a16:creationId xmlns:a16="http://schemas.microsoft.com/office/drawing/2014/main" id="{00BE6978-6634-4546-8E13-5CB53A7A5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3063" y="1130300"/>
              <a:ext cx="66675" cy="58738"/>
            </a:xfrm>
            <a:custGeom>
              <a:avLst/>
              <a:gdLst>
                <a:gd name="T0" fmla="*/ 5 w 161"/>
                <a:gd name="T1" fmla="*/ 0 h 72"/>
                <a:gd name="T2" fmla="*/ 161 w 161"/>
                <a:gd name="T3" fmla="*/ 51 h 72"/>
                <a:gd name="T4" fmla="*/ 139 w 161"/>
                <a:gd name="T5" fmla="*/ 69 h 72"/>
                <a:gd name="T6" fmla="*/ 15 w 161"/>
                <a:gd name="T7" fmla="*/ 26 h 72"/>
                <a:gd name="T8" fmla="*/ 0 w 161"/>
                <a:gd name="T9" fmla="*/ 9 h 72"/>
                <a:gd name="T10" fmla="*/ 5 w 161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72">
                  <a:moveTo>
                    <a:pt x="5" y="0"/>
                  </a:moveTo>
                  <a:cubicBezTo>
                    <a:pt x="60" y="9"/>
                    <a:pt x="111" y="29"/>
                    <a:pt x="161" y="51"/>
                  </a:cubicBezTo>
                  <a:cubicBezTo>
                    <a:pt x="161" y="71"/>
                    <a:pt x="150" y="72"/>
                    <a:pt x="139" y="69"/>
                  </a:cubicBezTo>
                  <a:cubicBezTo>
                    <a:pt x="98" y="55"/>
                    <a:pt x="56" y="41"/>
                    <a:pt x="15" y="26"/>
                  </a:cubicBezTo>
                  <a:cubicBezTo>
                    <a:pt x="9" y="24"/>
                    <a:pt x="5" y="15"/>
                    <a:pt x="0" y="9"/>
                  </a:cubicBezTo>
                  <a:cubicBezTo>
                    <a:pt x="2" y="6"/>
                    <a:pt x="3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120">
              <a:extLst>
                <a:ext uri="{FF2B5EF4-FFF2-40B4-BE49-F238E27FC236}">
                  <a16:creationId xmlns:a16="http://schemas.microsoft.com/office/drawing/2014/main" id="{71271E2D-BF88-4402-8DC8-8DA21DB7A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125" y="1225550"/>
              <a:ext cx="63500" cy="79375"/>
            </a:xfrm>
            <a:custGeom>
              <a:avLst/>
              <a:gdLst>
                <a:gd name="T0" fmla="*/ 0 w 153"/>
                <a:gd name="T1" fmla="*/ 12 h 97"/>
                <a:gd name="T2" fmla="*/ 28 w 153"/>
                <a:gd name="T3" fmla="*/ 2 h 97"/>
                <a:gd name="T4" fmla="*/ 149 w 153"/>
                <a:gd name="T5" fmla="*/ 75 h 97"/>
                <a:gd name="T6" fmla="*/ 153 w 153"/>
                <a:gd name="T7" fmla="*/ 95 h 97"/>
                <a:gd name="T8" fmla="*/ 135 w 153"/>
                <a:gd name="T9" fmla="*/ 96 h 97"/>
                <a:gd name="T10" fmla="*/ 125 w 153"/>
                <a:gd name="T11" fmla="*/ 90 h 97"/>
                <a:gd name="T12" fmla="*/ 0 w 153"/>
                <a:gd name="T13" fmla="*/ 1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97">
                  <a:moveTo>
                    <a:pt x="0" y="12"/>
                  </a:moveTo>
                  <a:cubicBezTo>
                    <a:pt x="15" y="6"/>
                    <a:pt x="24" y="0"/>
                    <a:pt x="28" y="2"/>
                  </a:cubicBezTo>
                  <a:cubicBezTo>
                    <a:pt x="69" y="25"/>
                    <a:pt x="109" y="50"/>
                    <a:pt x="149" y="75"/>
                  </a:cubicBezTo>
                  <a:cubicBezTo>
                    <a:pt x="153" y="78"/>
                    <a:pt x="152" y="88"/>
                    <a:pt x="153" y="95"/>
                  </a:cubicBezTo>
                  <a:cubicBezTo>
                    <a:pt x="147" y="96"/>
                    <a:pt x="141" y="97"/>
                    <a:pt x="135" y="96"/>
                  </a:cubicBezTo>
                  <a:cubicBezTo>
                    <a:pt x="132" y="96"/>
                    <a:pt x="129" y="92"/>
                    <a:pt x="125" y="90"/>
                  </a:cubicBezTo>
                  <a:cubicBezTo>
                    <a:pt x="87" y="66"/>
                    <a:pt x="48" y="4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Freeform 121">
              <a:extLst>
                <a:ext uri="{FF2B5EF4-FFF2-40B4-BE49-F238E27FC236}">
                  <a16:creationId xmlns:a16="http://schemas.microsoft.com/office/drawing/2014/main" id="{A6BE3D59-AC66-43BA-A734-4C8D55739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013" y="354013"/>
              <a:ext cx="38100" cy="28575"/>
            </a:xfrm>
            <a:custGeom>
              <a:avLst/>
              <a:gdLst>
                <a:gd name="T0" fmla="*/ 0 w 94"/>
                <a:gd name="T1" fmla="*/ 17 h 35"/>
                <a:gd name="T2" fmla="*/ 87 w 94"/>
                <a:gd name="T3" fmla="*/ 4 h 35"/>
                <a:gd name="T4" fmla="*/ 94 w 94"/>
                <a:gd name="T5" fmla="*/ 18 h 35"/>
                <a:gd name="T6" fmla="*/ 16 w 94"/>
                <a:gd name="T7" fmla="*/ 34 h 35"/>
                <a:gd name="T8" fmla="*/ 0 w 94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5">
                  <a:moveTo>
                    <a:pt x="0" y="17"/>
                  </a:moveTo>
                  <a:cubicBezTo>
                    <a:pt x="33" y="4"/>
                    <a:pt x="60" y="0"/>
                    <a:pt x="87" y="4"/>
                  </a:cubicBezTo>
                  <a:cubicBezTo>
                    <a:pt x="90" y="5"/>
                    <a:pt x="91" y="13"/>
                    <a:pt x="94" y="18"/>
                  </a:cubicBezTo>
                  <a:cubicBezTo>
                    <a:pt x="69" y="35"/>
                    <a:pt x="42" y="33"/>
                    <a:pt x="16" y="34"/>
                  </a:cubicBezTo>
                  <a:cubicBezTo>
                    <a:pt x="13" y="35"/>
                    <a:pt x="8" y="2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Freeform 122">
              <a:extLst>
                <a:ext uri="{FF2B5EF4-FFF2-40B4-BE49-F238E27FC236}">
                  <a16:creationId xmlns:a16="http://schemas.microsoft.com/office/drawing/2014/main" id="{F016317D-CA6A-4780-A1BC-3A99A663B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5" y="242888"/>
              <a:ext cx="38100" cy="31750"/>
            </a:xfrm>
            <a:custGeom>
              <a:avLst/>
              <a:gdLst>
                <a:gd name="T0" fmla="*/ 85 w 92"/>
                <a:gd name="T1" fmla="*/ 0 h 39"/>
                <a:gd name="T2" fmla="*/ 61 w 92"/>
                <a:gd name="T3" fmla="*/ 31 h 39"/>
                <a:gd name="T4" fmla="*/ 0 w 92"/>
                <a:gd name="T5" fmla="*/ 13 h 39"/>
                <a:gd name="T6" fmla="*/ 85 w 92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39">
                  <a:moveTo>
                    <a:pt x="85" y="0"/>
                  </a:moveTo>
                  <a:cubicBezTo>
                    <a:pt x="92" y="29"/>
                    <a:pt x="75" y="29"/>
                    <a:pt x="61" y="31"/>
                  </a:cubicBezTo>
                  <a:cubicBezTo>
                    <a:pt x="13" y="39"/>
                    <a:pt x="13" y="39"/>
                    <a:pt x="0" y="13"/>
                  </a:cubicBezTo>
                  <a:cubicBezTo>
                    <a:pt x="29" y="9"/>
                    <a:pt x="55" y="5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Freeform 123">
              <a:extLst>
                <a:ext uri="{FF2B5EF4-FFF2-40B4-BE49-F238E27FC236}">
                  <a16:creationId xmlns:a16="http://schemas.microsoft.com/office/drawing/2014/main" id="{4A7B8A27-88BB-41DF-88F4-3E7E349C5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9513" y="376238"/>
              <a:ext cx="36513" cy="26988"/>
            </a:xfrm>
            <a:custGeom>
              <a:avLst/>
              <a:gdLst>
                <a:gd name="T0" fmla="*/ 0 w 90"/>
                <a:gd name="T1" fmla="*/ 13 h 34"/>
                <a:gd name="T2" fmla="*/ 77 w 90"/>
                <a:gd name="T3" fmla="*/ 1 h 34"/>
                <a:gd name="T4" fmla="*/ 89 w 90"/>
                <a:gd name="T5" fmla="*/ 9 h 34"/>
                <a:gd name="T6" fmla="*/ 84 w 90"/>
                <a:gd name="T7" fmla="*/ 22 h 34"/>
                <a:gd name="T8" fmla="*/ 11 w 90"/>
                <a:gd name="T9" fmla="*/ 34 h 34"/>
                <a:gd name="T10" fmla="*/ 0 w 90"/>
                <a:gd name="T11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4">
                  <a:moveTo>
                    <a:pt x="0" y="13"/>
                  </a:moveTo>
                  <a:cubicBezTo>
                    <a:pt x="29" y="8"/>
                    <a:pt x="53" y="4"/>
                    <a:pt x="77" y="1"/>
                  </a:cubicBezTo>
                  <a:cubicBezTo>
                    <a:pt x="81" y="0"/>
                    <a:pt x="87" y="5"/>
                    <a:pt x="89" y="9"/>
                  </a:cubicBezTo>
                  <a:cubicBezTo>
                    <a:pt x="90" y="12"/>
                    <a:pt x="87" y="21"/>
                    <a:pt x="84" y="22"/>
                  </a:cubicBezTo>
                  <a:cubicBezTo>
                    <a:pt x="60" y="26"/>
                    <a:pt x="36" y="31"/>
                    <a:pt x="11" y="34"/>
                  </a:cubicBezTo>
                  <a:cubicBezTo>
                    <a:pt x="9" y="34"/>
                    <a:pt x="6" y="24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24">
              <a:extLst>
                <a:ext uri="{FF2B5EF4-FFF2-40B4-BE49-F238E27FC236}">
                  <a16:creationId xmlns:a16="http://schemas.microsoft.com/office/drawing/2014/main" id="{FAEAAECE-E43B-4DEB-A714-FD15024B5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013" y="393700"/>
              <a:ext cx="38100" cy="34925"/>
            </a:xfrm>
            <a:custGeom>
              <a:avLst/>
              <a:gdLst>
                <a:gd name="T0" fmla="*/ 96 w 96"/>
                <a:gd name="T1" fmla="*/ 20 h 44"/>
                <a:gd name="T2" fmla="*/ 0 w 96"/>
                <a:gd name="T3" fmla="*/ 38 h 44"/>
                <a:gd name="T4" fmla="*/ 96 w 96"/>
                <a:gd name="T5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44">
                  <a:moveTo>
                    <a:pt x="96" y="20"/>
                  </a:moveTo>
                  <a:cubicBezTo>
                    <a:pt x="61" y="38"/>
                    <a:pt x="33" y="44"/>
                    <a:pt x="0" y="38"/>
                  </a:cubicBezTo>
                  <a:cubicBezTo>
                    <a:pt x="15" y="9"/>
                    <a:pt x="58" y="0"/>
                    <a:pt x="9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125">
              <a:extLst>
                <a:ext uri="{FF2B5EF4-FFF2-40B4-BE49-F238E27FC236}">
                  <a16:creationId xmlns:a16="http://schemas.microsoft.com/office/drawing/2014/main" id="{52851D8B-5297-49B4-A9A2-B825AC80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925" y="419100"/>
              <a:ext cx="34925" cy="33338"/>
            </a:xfrm>
            <a:custGeom>
              <a:avLst/>
              <a:gdLst>
                <a:gd name="T0" fmla="*/ 84 w 84"/>
                <a:gd name="T1" fmla="*/ 8 h 41"/>
                <a:gd name="T2" fmla="*/ 82 w 84"/>
                <a:gd name="T3" fmla="*/ 23 h 41"/>
                <a:gd name="T4" fmla="*/ 10 w 84"/>
                <a:gd name="T5" fmla="*/ 41 h 41"/>
                <a:gd name="T6" fmla="*/ 0 w 84"/>
                <a:gd name="T7" fmla="*/ 31 h 41"/>
                <a:gd name="T8" fmla="*/ 6 w 84"/>
                <a:gd name="T9" fmla="*/ 18 h 41"/>
                <a:gd name="T10" fmla="*/ 84 w 84"/>
                <a:gd name="T1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1">
                  <a:moveTo>
                    <a:pt x="84" y="8"/>
                  </a:moveTo>
                  <a:cubicBezTo>
                    <a:pt x="83" y="14"/>
                    <a:pt x="84" y="23"/>
                    <a:pt x="82" y="23"/>
                  </a:cubicBezTo>
                  <a:cubicBezTo>
                    <a:pt x="58" y="30"/>
                    <a:pt x="34" y="36"/>
                    <a:pt x="10" y="41"/>
                  </a:cubicBezTo>
                  <a:cubicBezTo>
                    <a:pt x="7" y="41"/>
                    <a:pt x="1" y="35"/>
                    <a:pt x="0" y="31"/>
                  </a:cubicBezTo>
                  <a:cubicBezTo>
                    <a:pt x="0" y="27"/>
                    <a:pt x="3" y="19"/>
                    <a:pt x="6" y="18"/>
                  </a:cubicBezTo>
                  <a:cubicBezTo>
                    <a:pt x="31" y="11"/>
                    <a:pt x="56" y="0"/>
                    <a:pt x="8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126">
              <a:extLst>
                <a:ext uri="{FF2B5EF4-FFF2-40B4-BE49-F238E27FC236}">
                  <a16:creationId xmlns:a16="http://schemas.microsoft.com/office/drawing/2014/main" id="{50D7990F-8C08-47C0-B72B-0B2C552F1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425" y="447675"/>
              <a:ext cx="36513" cy="41275"/>
            </a:xfrm>
            <a:custGeom>
              <a:avLst/>
              <a:gdLst>
                <a:gd name="T0" fmla="*/ 0 w 89"/>
                <a:gd name="T1" fmla="*/ 27 h 49"/>
                <a:gd name="T2" fmla="*/ 82 w 89"/>
                <a:gd name="T3" fmla="*/ 3 h 49"/>
                <a:gd name="T4" fmla="*/ 66 w 89"/>
                <a:gd name="T5" fmla="*/ 29 h 49"/>
                <a:gd name="T6" fmla="*/ 0 w 89"/>
                <a:gd name="T7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49">
                  <a:moveTo>
                    <a:pt x="0" y="27"/>
                  </a:moveTo>
                  <a:cubicBezTo>
                    <a:pt x="26" y="9"/>
                    <a:pt x="53" y="0"/>
                    <a:pt x="82" y="3"/>
                  </a:cubicBezTo>
                  <a:cubicBezTo>
                    <a:pt x="89" y="22"/>
                    <a:pt x="78" y="27"/>
                    <a:pt x="66" y="29"/>
                  </a:cubicBezTo>
                  <a:cubicBezTo>
                    <a:pt x="44" y="33"/>
                    <a:pt x="21" y="49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127">
              <a:extLst>
                <a:ext uri="{FF2B5EF4-FFF2-40B4-BE49-F238E27FC236}">
                  <a16:creationId xmlns:a16="http://schemas.microsoft.com/office/drawing/2014/main" id="{CE249E05-B187-42C5-AAB0-832328791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563" y="182563"/>
              <a:ext cx="34925" cy="31750"/>
            </a:xfrm>
            <a:custGeom>
              <a:avLst/>
              <a:gdLst>
                <a:gd name="T0" fmla="*/ 85 w 85"/>
                <a:gd name="T1" fmla="*/ 22 h 38"/>
                <a:gd name="T2" fmla="*/ 4 w 85"/>
                <a:gd name="T3" fmla="*/ 37 h 38"/>
                <a:gd name="T4" fmla="*/ 0 w 85"/>
                <a:gd name="T5" fmla="*/ 19 h 38"/>
                <a:gd name="T6" fmla="*/ 53 w 85"/>
                <a:gd name="T7" fmla="*/ 6 h 38"/>
                <a:gd name="T8" fmla="*/ 85 w 85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38">
                  <a:moveTo>
                    <a:pt x="85" y="22"/>
                  </a:moveTo>
                  <a:cubicBezTo>
                    <a:pt x="60" y="37"/>
                    <a:pt x="32" y="38"/>
                    <a:pt x="4" y="37"/>
                  </a:cubicBezTo>
                  <a:cubicBezTo>
                    <a:pt x="3" y="37"/>
                    <a:pt x="0" y="19"/>
                    <a:pt x="0" y="19"/>
                  </a:cubicBezTo>
                  <a:cubicBezTo>
                    <a:pt x="18" y="14"/>
                    <a:pt x="35" y="9"/>
                    <a:pt x="53" y="6"/>
                  </a:cubicBezTo>
                  <a:cubicBezTo>
                    <a:pt x="64" y="4"/>
                    <a:pt x="78" y="0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Freeform 128">
              <a:extLst>
                <a:ext uri="{FF2B5EF4-FFF2-40B4-BE49-F238E27FC236}">
                  <a16:creationId xmlns:a16="http://schemas.microsoft.com/office/drawing/2014/main" id="{DDF00BDF-30C9-433B-AD90-B5857F7E8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5475" y="165100"/>
              <a:ext cx="38100" cy="31750"/>
            </a:xfrm>
            <a:custGeom>
              <a:avLst/>
              <a:gdLst>
                <a:gd name="T0" fmla="*/ 90 w 90"/>
                <a:gd name="T1" fmla="*/ 12 h 38"/>
                <a:gd name="T2" fmla="*/ 0 w 90"/>
                <a:gd name="T3" fmla="*/ 19 h 38"/>
                <a:gd name="T4" fmla="*/ 78 w 90"/>
                <a:gd name="T5" fmla="*/ 0 h 38"/>
                <a:gd name="T6" fmla="*/ 90 w 90"/>
                <a:gd name="T7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8">
                  <a:moveTo>
                    <a:pt x="90" y="12"/>
                  </a:moveTo>
                  <a:cubicBezTo>
                    <a:pt x="53" y="36"/>
                    <a:pt x="21" y="38"/>
                    <a:pt x="0" y="19"/>
                  </a:cubicBezTo>
                  <a:cubicBezTo>
                    <a:pt x="24" y="0"/>
                    <a:pt x="51" y="2"/>
                    <a:pt x="78" y="0"/>
                  </a:cubicBezTo>
                  <a:cubicBezTo>
                    <a:pt x="81" y="0"/>
                    <a:pt x="86" y="8"/>
                    <a:pt x="9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4" name="Freeform 129">
              <a:extLst>
                <a:ext uri="{FF2B5EF4-FFF2-40B4-BE49-F238E27FC236}">
                  <a16:creationId xmlns:a16="http://schemas.microsoft.com/office/drawing/2014/main" id="{5522D37A-8116-49B4-A1B5-DA6C72D04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6888" y="207963"/>
              <a:ext cx="36513" cy="25400"/>
            </a:xfrm>
            <a:custGeom>
              <a:avLst/>
              <a:gdLst>
                <a:gd name="T0" fmla="*/ 87 w 87"/>
                <a:gd name="T1" fmla="*/ 16 h 32"/>
                <a:gd name="T2" fmla="*/ 62 w 87"/>
                <a:gd name="T3" fmla="*/ 27 h 32"/>
                <a:gd name="T4" fmla="*/ 7 w 87"/>
                <a:gd name="T5" fmla="*/ 32 h 32"/>
                <a:gd name="T6" fmla="*/ 1 w 87"/>
                <a:gd name="T7" fmla="*/ 24 h 32"/>
                <a:gd name="T8" fmla="*/ 6 w 87"/>
                <a:gd name="T9" fmla="*/ 11 h 32"/>
                <a:gd name="T10" fmla="*/ 87 w 87"/>
                <a:gd name="T11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2">
                  <a:moveTo>
                    <a:pt x="87" y="16"/>
                  </a:moveTo>
                  <a:cubicBezTo>
                    <a:pt x="79" y="20"/>
                    <a:pt x="71" y="25"/>
                    <a:pt x="62" y="27"/>
                  </a:cubicBezTo>
                  <a:cubicBezTo>
                    <a:pt x="44" y="30"/>
                    <a:pt x="25" y="31"/>
                    <a:pt x="7" y="32"/>
                  </a:cubicBezTo>
                  <a:cubicBezTo>
                    <a:pt x="5" y="32"/>
                    <a:pt x="0" y="27"/>
                    <a:pt x="1" y="24"/>
                  </a:cubicBezTo>
                  <a:cubicBezTo>
                    <a:pt x="1" y="19"/>
                    <a:pt x="3" y="13"/>
                    <a:pt x="6" y="11"/>
                  </a:cubicBezTo>
                  <a:cubicBezTo>
                    <a:pt x="17" y="2"/>
                    <a:pt x="67" y="0"/>
                    <a:pt x="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5" name="Freeform 130">
              <a:extLst>
                <a:ext uri="{FF2B5EF4-FFF2-40B4-BE49-F238E27FC236}">
                  <a16:creationId xmlns:a16="http://schemas.microsoft.com/office/drawing/2014/main" id="{C0A34A80-9120-49CD-B6D3-227FACB9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38" y="263525"/>
              <a:ext cx="38100" cy="26988"/>
            </a:xfrm>
            <a:custGeom>
              <a:avLst/>
              <a:gdLst>
                <a:gd name="T0" fmla="*/ 95 w 95"/>
                <a:gd name="T1" fmla="*/ 15 h 32"/>
                <a:gd name="T2" fmla="*/ 9 w 95"/>
                <a:gd name="T3" fmla="*/ 30 h 32"/>
                <a:gd name="T4" fmla="*/ 20 w 95"/>
                <a:gd name="T5" fmla="*/ 6 h 32"/>
                <a:gd name="T6" fmla="*/ 82 w 95"/>
                <a:gd name="T7" fmla="*/ 1 h 32"/>
                <a:gd name="T8" fmla="*/ 95 w 95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2">
                  <a:moveTo>
                    <a:pt x="95" y="15"/>
                  </a:moveTo>
                  <a:cubicBezTo>
                    <a:pt x="64" y="32"/>
                    <a:pt x="36" y="32"/>
                    <a:pt x="9" y="30"/>
                  </a:cubicBezTo>
                  <a:cubicBezTo>
                    <a:pt x="0" y="14"/>
                    <a:pt x="9" y="8"/>
                    <a:pt x="20" y="6"/>
                  </a:cubicBezTo>
                  <a:cubicBezTo>
                    <a:pt x="41" y="3"/>
                    <a:pt x="62" y="1"/>
                    <a:pt x="82" y="1"/>
                  </a:cubicBezTo>
                  <a:cubicBezTo>
                    <a:pt x="85" y="0"/>
                    <a:pt x="89" y="7"/>
                    <a:pt x="9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131">
              <a:extLst>
                <a:ext uri="{FF2B5EF4-FFF2-40B4-BE49-F238E27FC236}">
                  <a16:creationId xmlns:a16="http://schemas.microsoft.com/office/drawing/2014/main" id="{E6C9CAF6-B720-41E0-8D22-09D44E7F5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4950" y="280988"/>
              <a:ext cx="36513" cy="31750"/>
            </a:xfrm>
            <a:custGeom>
              <a:avLst/>
              <a:gdLst>
                <a:gd name="T0" fmla="*/ 0 w 90"/>
                <a:gd name="T1" fmla="*/ 28 h 39"/>
                <a:gd name="T2" fmla="*/ 16 w 90"/>
                <a:gd name="T3" fmla="*/ 9 h 39"/>
                <a:gd name="T4" fmla="*/ 75 w 90"/>
                <a:gd name="T5" fmla="*/ 0 h 39"/>
                <a:gd name="T6" fmla="*/ 89 w 90"/>
                <a:gd name="T7" fmla="*/ 10 h 39"/>
                <a:gd name="T8" fmla="*/ 81 w 90"/>
                <a:gd name="T9" fmla="*/ 24 h 39"/>
                <a:gd name="T10" fmla="*/ 0 w 90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39">
                  <a:moveTo>
                    <a:pt x="0" y="28"/>
                  </a:moveTo>
                  <a:cubicBezTo>
                    <a:pt x="8" y="19"/>
                    <a:pt x="11" y="10"/>
                    <a:pt x="16" y="9"/>
                  </a:cubicBezTo>
                  <a:cubicBezTo>
                    <a:pt x="36" y="5"/>
                    <a:pt x="55" y="2"/>
                    <a:pt x="75" y="0"/>
                  </a:cubicBezTo>
                  <a:cubicBezTo>
                    <a:pt x="80" y="0"/>
                    <a:pt x="88" y="5"/>
                    <a:pt x="89" y="10"/>
                  </a:cubicBezTo>
                  <a:cubicBezTo>
                    <a:pt x="90" y="14"/>
                    <a:pt x="85" y="23"/>
                    <a:pt x="81" y="24"/>
                  </a:cubicBezTo>
                  <a:cubicBezTo>
                    <a:pt x="56" y="30"/>
                    <a:pt x="31" y="39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132">
              <a:extLst>
                <a:ext uri="{FF2B5EF4-FFF2-40B4-BE49-F238E27FC236}">
                  <a16:creationId xmlns:a16="http://schemas.microsoft.com/office/drawing/2014/main" id="{D21DB0E7-AB19-4EAA-B7EE-E39AA0DA3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1450" y="292100"/>
              <a:ext cx="36513" cy="33338"/>
            </a:xfrm>
            <a:custGeom>
              <a:avLst/>
              <a:gdLst>
                <a:gd name="T0" fmla="*/ 90 w 90"/>
                <a:gd name="T1" fmla="*/ 26 h 41"/>
                <a:gd name="T2" fmla="*/ 9 w 90"/>
                <a:gd name="T3" fmla="*/ 41 h 41"/>
                <a:gd name="T4" fmla="*/ 1 w 90"/>
                <a:gd name="T5" fmla="*/ 29 h 41"/>
                <a:gd name="T6" fmla="*/ 6 w 90"/>
                <a:gd name="T7" fmla="*/ 20 h 41"/>
                <a:gd name="T8" fmla="*/ 85 w 90"/>
                <a:gd name="T9" fmla="*/ 14 h 41"/>
                <a:gd name="T10" fmla="*/ 90 w 90"/>
                <a:gd name="T11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41">
                  <a:moveTo>
                    <a:pt x="90" y="26"/>
                  </a:moveTo>
                  <a:cubicBezTo>
                    <a:pt x="65" y="40"/>
                    <a:pt x="37" y="41"/>
                    <a:pt x="9" y="41"/>
                  </a:cubicBezTo>
                  <a:cubicBezTo>
                    <a:pt x="6" y="41"/>
                    <a:pt x="2" y="34"/>
                    <a:pt x="1" y="29"/>
                  </a:cubicBezTo>
                  <a:cubicBezTo>
                    <a:pt x="0" y="27"/>
                    <a:pt x="3" y="20"/>
                    <a:pt x="6" y="20"/>
                  </a:cubicBezTo>
                  <a:cubicBezTo>
                    <a:pt x="32" y="15"/>
                    <a:pt x="57" y="0"/>
                    <a:pt x="85" y="14"/>
                  </a:cubicBezTo>
                  <a:cubicBezTo>
                    <a:pt x="87" y="15"/>
                    <a:pt x="87" y="19"/>
                    <a:pt x="9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133">
              <a:extLst>
                <a:ext uri="{FF2B5EF4-FFF2-40B4-BE49-F238E27FC236}">
                  <a16:creationId xmlns:a16="http://schemas.microsoft.com/office/drawing/2014/main" id="{7D72A775-BFCA-4238-B2BD-3E91D1A46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688" y="334963"/>
              <a:ext cx="36513" cy="31750"/>
            </a:xfrm>
            <a:custGeom>
              <a:avLst/>
              <a:gdLst>
                <a:gd name="T0" fmla="*/ 0 w 87"/>
                <a:gd name="T1" fmla="*/ 17 h 37"/>
                <a:gd name="T2" fmla="*/ 76 w 87"/>
                <a:gd name="T3" fmla="*/ 2 h 37"/>
                <a:gd name="T4" fmla="*/ 86 w 87"/>
                <a:gd name="T5" fmla="*/ 11 h 37"/>
                <a:gd name="T6" fmla="*/ 83 w 87"/>
                <a:gd name="T7" fmla="*/ 21 h 37"/>
                <a:gd name="T8" fmla="*/ 4 w 87"/>
                <a:gd name="T9" fmla="*/ 29 h 37"/>
                <a:gd name="T10" fmla="*/ 0 w 87"/>
                <a:gd name="T11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7">
                  <a:moveTo>
                    <a:pt x="0" y="17"/>
                  </a:moveTo>
                  <a:cubicBezTo>
                    <a:pt x="24" y="0"/>
                    <a:pt x="50" y="3"/>
                    <a:pt x="76" y="2"/>
                  </a:cubicBezTo>
                  <a:cubicBezTo>
                    <a:pt x="79" y="2"/>
                    <a:pt x="84" y="7"/>
                    <a:pt x="86" y="11"/>
                  </a:cubicBezTo>
                  <a:cubicBezTo>
                    <a:pt x="87" y="13"/>
                    <a:pt x="85" y="19"/>
                    <a:pt x="83" y="21"/>
                  </a:cubicBezTo>
                  <a:cubicBezTo>
                    <a:pt x="72" y="31"/>
                    <a:pt x="18" y="37"/>
                    <a:pt x="4" y="29"/>
                  </a:cubicBezTo>
                  <a:cubicBezTo>
                    <a:pt x="2" y="27"/>
                    <a:pt x="2" y="22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134">
              <a:extLst>
                <a:ext uri="{FF2B5EF4-FFF2-40B4-BE49-F238E27FC236}">
                  <a16:creationId xmlns:a16="http://schemas.microsoft.com/office/drawing/2014/main" id="{A338310B-B811-4348-A3A3-6FB4A2C6F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738" y="79375"/>
              <a:ext cx="34925" cy="36513"/>
            </a:xfrm>
            <a:custGeom>
              <a:avLst/>
              <a:gdLst>
                <a:gd name="T0" fmla="*/ 85 w 85"/>
                <a:gd name="T1" fmla="*/ 11 h 44"/>
                <a:gd name="T2" fmla="*/ 73 w 85"/>
                <a:gd name="T3" fmla="*/ 28 h 44"/>
                <a:gd name="T4" fmla="*/ 16 w 85"/>
                <a:gd name="T5" fmla="*/ 43 h 44"/>
                <a:gd name="T6" fmla="*/ 1 w 85"/>
                <a:gd name="T7" fmla="*/ 35 h 44"/>
                <a:gd name="T8" fmla="*/ 8 w 85"/>
                <a:gd name="T9" fmla="*/ 20 h 44"/>
                <a:gd name="T10" fmla="*/ 78 w 85"/>
                <a:gd name="T11" fmla="*/ 0 h 44"/>
                <a:gd name="T12" fmla="*/ 85 w 85"/>
                <a:gd name="T13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44">
                  <a:moveTo>
                    <a:pt x="85" y="11"/>
                  </a:moveTo>
                  <a:cubicBezTo>
                    <a:pt x="81" y="17"/>
                    <a:pt x="79" y="26"/>
                    <a:pt x="73" y="28"/>
                  </a:cubicBezTo>
                  <a:cubicBezTo>
                    <a:pt x="55" y="34"/>
                    <a:pt x="35" y="39"/>
                    <a:pt x="16" y="43"/>
                  </a:cubicBezTo>
                  <a:cubicBezTo>
                    <a:pt x="11" y="44"/>
                    <a:pt x="3" y="39"/>
                    <a:pt x="1" y="35"/>
                  </a:cubicBezTo>
                  <a:cubicBezTo>
                    <a:pt x="0" y="31"/>
                    <a:pt x="4" y="21"/>
                    <a:pt x="8" y="20"/>
                  </a:cubicBezTo>
                  <a:cubicBezTo>
                    <a:pt x="31" y="12"/>
                    <a:pt x="55" y="7"/>
                    <a:pt x="78" y="0"/>
                  </a:cubicBezTo>
                  <a:cubicBezTo>
                    <a:pt x="81" y="4"/>
                    <a:pt x="83" y="7"/>
                    <a:pt x="8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Freeform 135">
              <a:extLst>
                <a:ext uri="{FF2B5EF4-FFF2-40B4-BE49-F238E27FC236}">
                  <a16:creationId xmlns:a16="http://schemas.microsoft.com/office/drawing/2014/main" id="{3B099DDE-66F0-4F52-891B-815ECFF19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5650" y="111125"/>
              <a:ext cx="36513" cy="38100"/>
            </a:xfrm>
            <a:custGeom>
              <a:avLst/>
              <a:gdLst>
                <a:gd name="T0" fmla="*/ 86 w 86"/>
                <a:gd name="T1" fmla="*/ 14 h 47"/>
                <a:gd name="T2" fmla="*/ 0 w 86"/>
                <a:gd name="T3" fmla="*/ 29 h 47"/>
                <a:gd name="T4" fmla="*/ 86 w 86"/>
                <a:gd name="T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47">
                  <a:moveTo>
                    <a:pt x="86" y="14"/>
                  </a:moveTo>
                  <a:cubicBezTo>
                    <a:pt x="64" y="40"/>
                    <a:pt x="23" y="47"/>
                    <a:pt x="0" y="29"/>
                  </a:cubicBezTo>
                  <a:cubicBezTo>
                    <a:pt x="24" y="6"/>
                    <a:pt x="60" y="0"/>
                    <a:pt x="8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1" name="Freeform 136">
              <a:extLst>
                <a:ext uri="{FF2B5EF4-FFF2-40B4-BE49-F238E27FC236}">
                  <a16:creationId xmlns:a16="http://schemas.microsoft.com/office/drawing/2014/main" id="{1857310E-E6F4-43EA-8187-2D8B0F258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838" y="523875"/>
              <a:ext cx="36513" cy="41275"/>
            </a:xfrm>
            <a:custGeom>
              <a:avLst/>
              <a:gdLst>
                <a:gd name="T0" fmla="*/ 0 w 92"/>
                <a:gd name="T1" fmla="*/ 35 h 51"/>
                <a:gd name="T2" fmla="*/ 74 w 92"/>
                <a:gd name="T3" fmla="*/ 1 h 51"/>
                <a:gd name="T4" fmla="*/ 90 w 92"/>
                <a:gd name="T5" fmla="*/ 8 h 51"/>
                <a:gd name="T6" fmla="*/ 87 w 92"/>
                <a:gd name="T7" fmla="*/ 22 h 51"/>
                <a:gd name="T8" fmla="*/ 19 w 92"/>
                <a:gd name="T9" fmla="*/ 50 h 51"/>
                <a:gd name="T10" fmla="*/ 0 w 92"/>
                <a:gd name="T11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51">
                  <a:moveTo>
                    <a:pt x="0" y="35"/>
                  </a:moveTo>
                  <a:cubicBezTo>
                    <a:pt x="30" y="21"/>
                    <a:pt x="52" y="10"/>
                    <a:pt x="74" y="1"/>
                  </a:cubicBezTo>
                  <a:cubicBezTo>
                    <a:pt x="78" y="0"/>
                    <a:pt x="86" y="4"/>
                    <a:pt x="90" y="8"/>
                  </a:cubicBezTo>
                  <a:cubicBezTo>
                    <a:pt x="92" y="10"/>
                    <a:pt x="90" y="20"/>
                    <a:pt x="87" y="22"/>
                  </a:cubicBezTo>
                  <a:cubicBezTo>
                    <a:pt x="65" y="32"/>
                    <a:pt x="42" y="41"/>
                    <a:pt x="19" y="50"/>
                  </a:cubicBezTo>
                  <a:cubicBezTo>
                    <a:pt x="17" y="51"/>
                    <a:pt x="12" y="44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2" name="Freeform 137">
              <a:extLst>
                <a:ext uri="{FF2B5EF4-FFF2-40B4-BE49-F238E27FC236}">
                  <a16:creationId xmlns:a16="http://schemas.microsoft.com/office/drawing/2014/main" id="{A2DB54FB-B9A2-443B-AF5E-76077A32C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88" y="317500"/>
              <a:ext cx="39688" cy="25400"/>
            </a:xfrm>
            <a:custGeom>
              <a:avLst/>
              <a:gdLst>
                <a:gd name="T0" fmla="*/ 0 w 98"/>
                <a:gd name="T1" fmla="*/ 12 h 32"/>
                <a:gd name="T2" fmla="*/ 85 w 98"/>
                <a:gd name="T3" fmla="*/ 0 h 32"/>
                <a:gd name="T4" fmla="*/ 80 w 98"/>
                <a:gd name="T5" fmla="*/ 26 h 32"/>
                <a:gd name="T6" fmla="*/ 14 w 98"/>
                <a:gd name="T7" fmla="*/ 32 h 32"/>
                <a:gd name="T8" fmla="*/ 0 w 98"/>
                <a:gd name="T9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32">
                  <a:moveTo>
                    <a:pt x="0" y="12"/>
                  </a:moveTo>
                  <a:cubicBezTo>
                    <a:pt x="34" y="7"/>
                    <a:pt x="61" y="3"/>
                    <a:pt x="85" y="0"/>
                  </a:cubicBezTo>
                  <a:cubicBezTo>
                    <a:pt x="98" y="16"/>
                    <a:pt x="92" y="24"/>
                    <a:pt x="80" y="26"/>
                  </a:cubicBezTo>
                  <a:cubicBezTo>
                    <a:pt x="58" y="30"/>
                    <a:pt x="36" y="31"/>
                    <a:pt x="14" y="32"/>
                  </a:cubicBezTo>
                  <a:cubicBezTo>
                    <a:pt x="11" y="32"/>
                    <a:pt x="9" y="2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3" name="Freeform 138">
              <a:extLst>
                <a:ext uri="{FF2B5EF4-FFF2-40B4-BE49-F238E27FC236}">
                  <a16:creationId xmlns:a16="http://schemas.microsoft.com/office/drawing/2014/main" id="{3CDA2BE7-DE1E-4BA8-87E2-C78809393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2150" y="139700"/>
              <a:ext cx="34925" cy="31750"/>
            </a:xfrm>
            <a:custGeom>
              <a:avLst/>
              <a:gdLst>
                <a:gd name="T0" fmla="*/ 87 w 87"/>
                <a:gd name="T1" fmla="*/ 9 h 38"/>
                <a:gd name="T2" fmla="*/ 75 w 87"/>
                <a:gd name="T3" fmla="*/ 26 h 38"/>
                <a:gd name="T4" fmla="*/ 17 w 87"/>
                <a:gd name="T5" fmla="*/ 37 h 38"/>
                <a:gd name="T6" fmla="*/ 0 w 87"/>
                <a:gd name="T7" fmla="*/ 26 h 38"/>
                <a:gd name="T8" fmla="*/ 12 w 87"/>
                <a:gd name="T9" fmla="*/ 12 h 38"/>
                <a:gd name="T10" fmla="*/ 80 w 87"/>
                <a:gd name="T11" fmla="*/ 0 h 38"/>
                <a:gd name="T12" fmla="*/ 87 w 87"/>
                <a:gd name="T13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38">
                  <a:moveTo>
                    <a:pt x="87" y="9"/>
                  </a:moveTo>
                  <a:cubicBezTo>
                    <a:pt x="83" y="15"/>
                    <a:pt x="80" y="25"/>
                    <a:pt x="75" y="26"/>
                  </a:cubicBezTo>
                  <a:cubicBezTo>
                    <a:pt x="56" y="31"/>
                    <a:pt x="37" y="35"/>
                    <a:pt x="17" y="37"/>
                  </a:cubicBezTo>
                  <a:cubicBezTo>
                    <a:pt x="12" y="38"/>
                    <a:pt x="6" y="30"/>
                    <a:pt x="0" y="26"/>
                  </a:cubicBezTo>
                  <a:cubicBezTo>
                    <a:pt x="4" y="21"/>
                    <a:pt x="7" y="13"/>
                    <a:pt x="12" y="12"/>
                  </a:cubicBezTo>
                  <a:cubicBezTo>
                    <a:pt x="34" y="7"/>
                    <a:pt x="57" y="4"/>
                    <a:pt x="80" y="0"/>
                  </a:cubicBezTo>
                  <a:cubicBezTo>
                    <a:pt x="82" y="3"/>
                    <a:pt x="84" y="6"/>
                    <a:pt x="8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4" name="Freeform 139">
              <a:extLst>
                <a:ext uri="{FF2B5EF4-FFF2-40B4-BE49-F238E27FC236}">
                  <a16:creationId xmlns:a16="http://schemas.microsoft.com/office/drawing/2014/main" id="{8889037F-8255-4461-9C53-C83FD3A93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1800" y="220663"/>
              <a:ext cx="36513" cy="33338"/>
            </a:xfrm>
            <a:custGeom>
              <a:avLst/>
              <a:gdLst>
                <a:gd name="T0" fmla="*/ 88 w 88"/>
                <a:gd name="T1" fmla="*/ 16 h 42"/>
                <a:gd name="T2" fmla="*/ 77 w 88"/>
                <a:gd name="T3" fmla="*/ 31 h 42"/>
                <a:gd name="T4" fmla="*/ 15 w 88"/>
                <a:gd name="T5" fmla="*/ 42 h 42"/>
                <a:gd name="T6" fmla="*/ 1 w 88"/>
                <a:gd name="T7" fmla="*/ 32 h 42"/>
                <a:gd name="T8" fmla="*/ 6 w 88"/>
                <a:gd name="T9" fmla="*/ 19 h 42"/>
                <a:gd name="T10" fmla="*/ 88 w 88"/>
                <a:gd name="T1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42">
                  <a:moveTo>
                    <a:pt x="88" y="16"/>
                  </a:moveTo>
                  <a:cubicBezTo>
                    <a:pt x="83" y="22"/>
                    <a:pt x="81" y="31"/>
                    <a:pt x="77" y="31"/>
                  </a:cubicBezTo>
                  <a:cubicBezTo>
                    <a:pt x="56" y="36"/>
                    <a:pt x="36" y="40"/>
                    <a:pt x="15" y="42"/>
                  </a:cubicBezTo>
                  <a:cubicBezTo>
                    <a:pt x="11" y="42"/>
                    <a:pt x="4" y="36"/>
                    <a:pt x="1" y="32"/>
                  </a:cubicBezTo>
                  <a:cubicBezTo>
                    <a:pt x="0" y="29"/>
                    <a:pt x="4" y="19"/>
                    <a:pt x="6" y="19"/>
                  </a:cubicBezTo>
                  <a:cubicBezTo>
                    <a:pt x="32" y="14"/>
                    <a:pt x="58" y="0"/>
                    <a:pt x="8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5" name="Freeform 140">
              <a:extLst>
                <a:ext uri="{FF2B5EF4-FFF2-40B4-BE49-F238E27FC236}">
                  <a16:creationId xmlns:a16="http://schemas.microsoft.com/office/drawing/2014/main" id="{72DF127F-68F6-4681-94BC-566794CA0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5" y="479425"/>
              <a:ext cx="33338" cy="36513"/>
            </a:xfrm>
            <a:custGeom>
              <a:avLst/>
              <a:gdLst>
                <a:gd name="T0" fmla="*/ 0 w 81"/>
                <a:gd name="T1" fmla="*/ 44 h 44"/>
                <a:gd name="T2" fmla="*/ 81 w 81"/>
                <a:gd name="T3" fmla="*/ 9 h 44"/>
                <a:gd name="T4" fmla="*/ 0 w 81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44">
                  <a:moveTo>
                    <a:pt x="0" y="44"/>
                  </a:moveTo>
                  <a:cubicBezTo>
                    <a:pt x="5" y="15"/>
                    <a:pt x="43" y="0"/>
                    <a:pt x="81" y="9"/>
                  </a:cubicBezTo>
                  <a:cubicBezTo>
                    <a:pt x="72" y="31"/>
                    <a:pt x="52" y="40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41">
              <a:extLst>
                <a:ext uri="{FF2B5EF4-FFF2-40B4-BE49-F238E27FC236}">
                  <a16:creationId xmlns:a16="http://schemas.microsoft.com/office/drawing/2014/main" id="{CE9ECDD2-4DEB-4A65-BC20-2B6D430FE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9150" y="588963"/>
              <a:ext cx="20638" cy="68263"/>
            </a:xfrm>
            <a:custGeom>
              <a:avLst/>
              <a:gdLst>
                <a:gd name="T0" fmla="*/ 40 w 53"/>
                <a:gd name="T1" fmla="*/ 0 h 84"/>
                <a:gd name="T2" fmla="*/ 47 w 53"/>
                <a:gd name="T3" fmla="*/ 4 h 84"/>
                <a:gd name="T4" fmla="*/ 51 w 53"/>
                <a:gd name="T5" fmla="*/ 20 h 84"/>
                <a:gd name="T6" fmla="*/ 16 w 53"/>
                <a:gd name="T7" fmla="*/ 76 h 84"/>
                <a:gd name="T8" fmla="*/ 2 w 53"/>
                <a:gd name="T9" fmla="*/ 60 h 84"/>
                <a:gd name="T10" fmla="*/ 40 w 53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84">
                  <a:moveTo>
                    <a:pt x="40" y="0"/>
                  </a:moveTo>
                  <a:cubicBezTo>
                    <a:pt x="45" y="2"/>
                    <a:pt x="47" y="3"/>
                    <a:pt x="47" y="4"/>
                  </a:cubicBezTo>
                  <a:cubicBezTo>
                    <a:pt x="49" y="9"/>
                    <a:pt x="53" y="17"/>
                    <a:pt x="51" y="20"/>
                  </a:cubicBezTo>
                  <a:cubicBezTo>
                    <a:pt x="41" y="40"/>
                    <a:pt x="31" y="61"/>
                    <a:pt x="16" y="76"/>
                  </a:cubicBezTo>
                  <a:cubicBezTo>
                    <a:pt x="8" y="84"/>
                    <a:pt x="0" y="70"/>
                    <a:pt x="2" y="60"/>
                  </a:cubicBezTo>
                  <a:cubicBezTo>
                    <a:pt x="6" y="36"/>
                    <a:pt x="18" y="15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42">
              <a:extLst>
                <a:ext uri="{FF2B5EF4-FFF2-40B4-BE49-F238E27FC236}">
                  <a16:creationId xmlns:a16="http://schemas.microsoft.com/office/drawing/2014/main" id="{C66E6D6F-5DE3-46C9-AA47-F499DBE5E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0" y="38100"/>
              <a:ext cx="34925" cy="39688"/>
            </a:xfrm>
            <a:custGeom>
              <a:avLst/>
              <a:gdLst>
                <a:gd name="T0" fmla="*/ 0 w 88"/>
                <a:gd name="T1" fmla="*/ 42 h 48"/>
                <a:gd name="T2" fmla="*/ 85 w 88"/>
                <a:gd name="T3" fmla="*/ 0 h 48"/>
                <a:gd name="T4" fmla="*/ 86 w 88"/>
                <a:gd name="T5" fmla="*/ 23 h 48"/>
                <a:gd name="T6" fmla="*/ 0 w 88"/>
                <a:gd name="T7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8">
                  <a:moveTo>
                    <a:pt x="0" y="42"/>
                  </a:moveTo>
                  <a:cubicBezTo>
                    <a:pt x="23" y="11"/>
                    <a:pt x="55" y="14"/>
                    <a:pt x="85" y="0"/>
                  </a:cubicBezTo>
                  <a:cubicBezTo>
                    <a:pt x="85" y="12"/>
                    <a:pt x="88" y="20"/>
                    <a:pt x="86" y="23"/>
                  </a:cubicBezTo>
                  <a:cubicBezTo>
                    <a:pt x="72" y="38"/>
                    <a:pt x="30" y="48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Freeform 143">
              <a:extLst>
                <a:ext uri="{FF2B5EF4-FFF2-40B4-BE49-F238E27FC236}">
                  <a16:creationId xmlns:a16="http://schemas.microsoft.com/office/drawing/2014/main" id="{C772672F-AEEB-4FC2-B0E5-60FCA6651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025" y="700088"/>
              <a:ext cx="15875" cy="30163"/>
            </a:xfrm>
            <a:custGeom>
              <a:avLst/>
              <a:gdLst>
                <a:gd name="T0" fmla="*/ 34 w 38"/>
                <a:gd name="T1" fmla="*/ 33 h 36"/>
                <a:gd name="T2" fmla="*/ 27 w 38"/>
                <a:gd name="T3" fmla="*/ 36 h 36"/>
                <a:gd name="T4" fmla="*/ 1 w 38"/>
                <a:gd name="T5" fmla="*/ 10 h 36"/>
                <a:gd name="T6" fmla="*/ 13 w 38"/>
                <a:gd name="T7" fmla="*/ 1 h 36"/>
                <a:gd name="T8" fmla="*/ 34 w 38"/>
                <a:gd name="T9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4" y="33"/>
                  </a:moveTo>
                  <a:cubicBezTo>
                    <a:pt x="29" y="35"/>
                    <a:pt x="28" y="36"/>
                    <a:pt x="27" y="36"/>
                  </a:cubicBezTo>
                  <a:cubicBezTo>
                    <a:pt x="11" y="34"/>
                    <a:pt x="0" y="27"/>
                    <a:pt x="1" y="10"/>
                  </a:cubicBezTo>
                  <a:cubicBezTo>
                    <a:pt x="2" y="7"/>
                    <a:pt x="10" y="0"/>
                    <a:pt x="13" y="1"/>
                  </a:cubicBezTo>
                  <a:cubicBezTo>
                    <a:pt x="27" y="6"/>
                    <a:pt x="38" y="14"/>
                    <a:pt x="3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B67F2147-4484-40D5-B546-A8F47DFE51AF}"/>
              </a:ext>
            </a:extLst>
          </p:cNvPr>
          <p:cNvSpPr txBox="1"/>
          <p:nvPr/>
        </p:nvSpPr>
        <p:spPr>
          <a:xfrm>
            <a:off x="1609010" y="3096914"/>
            <a:ext cx="77523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750" b="1" dirty="0">
                <a:latin typeface="TH Sarabun New" panose="020B0500040200020003" pitchFamily="34" charset="-34"/>
                <a:ea typeface="Noto Sans" panose="020B0502040504020204" pitchFamily="34"/>
                <a:cs typeface="TH Sarabun New" panose="020B0500040200020003" pitchFamily="34" charset="-34"/>
              </a:rPr>
              <a:t>01</a:t>
            </a:r>
            <a:endParaRPr lang="en-GB" sz="3750" b="1" dirty="0">
              <a:latin typeface="TH Sarabun New" panose="020B0500040200020003" pitchFamily="34" charset="-34"/>
              <a:ea typeface="Noto Sans" panose="020B0502040504020204" pitchFamily="34"/>
              <a:cs typeface="TH Sarabun New" panose="020B0500040200020003" pitchFamily="34" charset="-3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57EB44-B7F1-4D40-9AD3-C94C0B5E89A2}"/>
              </a:ext>
            </a:extLst>
          </p:cNvPr>
          <p:cNvGrpSpPr/>
          <p:nvPr/>
        </p:nvGrpSpPr>
        <p:grpSpPr>
          <a:xfrm>
            <a:off x="5022260" y="2714278"/>
            <a:ext cx="881560" cy="1263558"/>
            <a:chOff x="5809314" y="1975672"/>
            <a:chExt cx="875236" cy="1353146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7B2A6F9E-F0E9-4622-ACDE-CB82326B5637}"/>
                </a:ext>
              </a:extLst>
            </p:cNvPr>
            <p:cNvGrpSpPr/>
            <p:nvPr/>
          </p:nvGrpSpPr>
          <p:grpSpPr>
            <a:xfrm>
              <a:off x="5809314" y="1975672"/>
              <a:ext cx="875236" cy="1353146"/>
              <a:chOff x="7478257" y="2193205"/>
              <a:chExt cx="452893" cy="700189"/>
            </a:xfrm>
          </p:grpSpPr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5A0418DE-2F1D-4FFD-B28F-98DC2FEF1A72}"/>
                  </a:ext>
                </a:extLst>
              </p:cNvPr>
              <p:cNvSpPr/>
              <p:nvPr/>
            </p:nvSpPr>
            <p:spPr>
              <a:xfrm>
                <a:off x="7478257" y="2786413"/>
                <a:ext cx="452893" cy="106981"/>
              </a:xfrm>
              <a:prstGeom prst="ellipse">
                <a:avLst/>
              </a:prstGeom>
              <a:solidFill>
                <a:schemeClr val="tx2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161" name="Freeform 17">
                <a:extLst>
                  <a:ext uri="{FF2B5EF4-FFF2-40B4-BE49-F238E27FC236}">
                    <a16:creationId xmlns:a16="http://schemas.microsoft.com/office/drawing/2014/main" id="{E2FE26E6-6248-47C3-9AD0-8A58E5F104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78257" y="2193205"/>
                <a:ext cx="452893" cy="646699"/>
              </a:xfrm>
              <a:custGeom>
                <a:avLst/>
                <a:gdLst>
                  <a:gd name="T0" fmla="*/ 214 w 221"/>
                  <a:gd name="T1" fmla="*/ 77 h 315"/>
                  <a:gd name="T2" fmla="*/ 164 w 221"/>
                  <a:gd name="T3" fmla="*/ 14 h 315"/>
                  <a:gd name="T4" fmla="*/ 110 w 221"/>
                  <a:gd name="T5" fmla="*/ 0 h 315"/>
                  <a:gd name="T6" fmla="*/ 110 w 221"/>
                  <a:gd name="T7" fmla="*/ 0 h 315"/>
                  <a:gd name="T8" fmla="*/ 56 w 221"/>
                  <a:gd name="T9" fmla="*/ 14 h 315"/>
                  <a:gd name="T10" fmla="*/ 6 w 221"/>
                  <a:gd name="T11" fmla="*/ 77 h 315"/>
                  <a:gd name="T12" fmla="*/ 5 w 221"/>
                  <a:gd name="T13" fmla="*/ 132 h 315"/>
                  <a:gd name="T14" fmla="*/ 40 w 221"/>
                  <a:gd name="T15" fmla="*/ 208 h 315"/>
                  <a:gd name="T16" fmla="*/ 94 w 221"/>
                  <a:gd name="T17" fmla="*/ 292 h 315"/>
                  <a:gd name="T18" fmla="*/ 110 w 221"/>
                  <a:gd name="T19" fmla="*/ 315 h 315"/>
                  <a:gd name="T20" fmla="*/ 110 w 221"/>
                  <a:gd name="T21" fmla="*/ 315 h 315"/>
                  <a:gd name="T22" fmla="*/ 126 w 221"/>
                  <a:gd name="T23" fmla="*/ 292 h 315"/>
                  <a:gd name="T24" fmla="*/ 180 w 221"/>
                  <a:gd name="T25" fmla="*/ 208 h 315"/>
                  <a:gd name="T26" fmla="*/ 215 w 221"/>
                  <a:gd name="T27" fmla="*/ 132 h 315"/>
                  <a:gd name="T28" fmla="*/ 214 w 221"/>
                  <a:gd name="T29" fmla="*/ 77 h 315"/>
                  <a:gd name="T30" fmla="*/ 110 w 221"/>
                  <a:gd name="T31" fmla="*/ 174 h 315"/>
                  <a:gd name="T32" fmla="*/ 110 w 221"/>
                  <a:gd name="T33" fmla="*/ 174 h 315"/>
                  <a:gd name="T34" fmla="*/ 110 w 221"/>
                  <a:gd name="T35" fmla="*/ 174 h 315"/>
                  <a:gd name="T36" fmla="*/ 44 w 221"/>
                  <a:gd name="T37" fmla="*/ 108 h 315"/>
                  <a:gd name="T38" fmla="*/ 110 w 221"/>
                  <a:gd name="T39" fmla="*/ 42 h 315"/>
                  <a:gd name="T40" fmla="*/ 110 w 221"/>
                  <a:gd name="T41" fmla="*/ 42 h 315"/>
                  <a:gd name="T42" fmla="*/ 110 w 221"/>
                  <a:gd name="T43" fmla="*/ 42 h 315"/>
                  <a:gd name="T44" fmla="*/ 176 w 221"/>
                  <a:gd name="T45" fmla="*/ 108 h 315"/>
                  <a:gd name="T46" fmla="*/ 110 w 221"/>
                  <a:gd name="T47" fmla="*/ 17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1" h="315">
                    <a:moveTo>
                      <a:pt x="214" y="77"/>
                    </a:moveTo>
                    <a:cubicBezTo>
                      <a:pt x="206" y="50"/>
                      <a:pt x="189" y="29"/>
                      <a:pt x="164" y="14"/>
                    </a:cubicBezTo>
                    <a:cubicBezTo>
                      <a:pt x="147" y="4"/>
                      <a:pt x="12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1" y="0"/>
                      <a:pt x="73" y="4"/>
                      <a:pt x="56" y="14"/>
                    </a:cubicBezTo>
                    <a:cubicBezTo>
                      <a:pt x="31" y="29"/>
                      <a:pt x="15" y="50"/>
                      <a:pt x="6" y="77"/>
                    </a:cubicBezTo>
                    <a:cubicBezTo>
                      <a:pt x="1" y="95"/>
                      <a:pt x="0" y="114"/>
                      <a:pt x="5" y="132"/>
                    </a:cubicBezTo>
                    <a:cubicBezTo>
                      <a:pt x="13" y="159"/>
                      <a:pt x="26" y="184"/>
                      <a:pt x="40" y="208"/>
                    </a:cubicBezTo>
                    <a:cubicBezTo>
                      <a:pt x="58" y="237"/>
                      <a:pt x="76" y="264"/>
                      <a:pt x="94" y="292"/>
                    </a:cubicBezTo>
                    <a:cubicBezTo>
                      <a:pt x="99" y="300"/>
                      <a:pt x="104" y="307"/>
                      <a:pt x="110" y="315"/>
                    </a:cubicBezTo>
                    <a:cubicBezTo>
                      <a:pt x="110" y="315"/>
                      <a:pt x="110" y="315"/>
                      <a:pt x="110" y="315"/>
                    </a:cubicBezTo>
                    <a:cubicBezTo>
                      <a:pt x="116" y="307"/>
                      <a:pt x="121" y="300"/>
                      <a:pt x="126" y="292"/>
                    </a:cubicBezTo>
                    <a:cubicBezTo>
                      <a:pt x="144" y="264"/>
                      <a:pt x="163" y="237"/>
                      <a:pt x="180" y="208"/>
                    </a:cubicBezTo>
                    <a:cubicBezTo>
                      <a:pt x="194" y="184"/>
                      <a:pt x="207" y="159"/>
                      <a:pt x="215" y="132"/>
                    </a:cubicBezTo>
                    <a:cubicBezTo>
                      <a:pt x="221" y="114"/>
                      <a:pt x="220" y="95"/>
                      <a:pt x="214" y="77"/>
                    </a:cubicBezTo>
                    <a:close/>
                    <a:moveTo>
                      <a:pt x="110" y="174"/>
                    </a:moveTo>
                    <a:cubicBezTo>
                      <a:pt x="110" y="174"/>
                      <a:pt x="110" y="174"/>
                      <a:pt x="110" y="174"/>
                    </a:cubicBezTo>
                    <a:cubicBezTo>
                      <a:pt x="110" y="174"/>
                      <a:pt x="110" y="174"/>
                      <a:pt x="110" y="174"/>
                    </a:cubicBezTo>
                    <a:cubicBezTo>
                      <a:pt x="74" y="174"/>
                      <a:pt x="44" y="145"/>
                      <a:pt x="44" y="108"/>
                    </a:cubicBezTo>
                    <a:cubicBezTo>
                      <a:pt x="44" y="72"/>
                      <a:pt x="74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47" y="42"/>
                      <a:pt x="176" y="72"/>
                      <a:pt x="176" y="108"/>
                    </a:cubicBezTo>
                    <a:cubicBezTo>
                      <a:pt x="176" y="145"/>
                      <a:pt x="147" y="174"/>
                      <a:pt x="110" y="17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34D2F6EE-113C-450F-8387-5A25F3043BEA}"/>
                </a:ext>
              </a:extLst>
            </p:cNvPr>
            <p:cNvSpPr txBox="1"/>
            <p:nvPr/>
          </p:nvSpPr>
          <p:spPr>
            <a:xfrm>
              <a:off x="5832264" y="2097396"/>
              <a:ext cx="775239" cy="593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3000" b="1" dirty="0">
                  <a:latin typeface="TH Sarabun New" panose="020B0500040200020003" pitchFamily="34" charset="-34"/>
                  <a:ea typeface="Noto Sans" panose="020B0502040504020204" pitchFamily="34"/>
                  <a:cs typeface="TH Sarabun New" panose="020B0500040200020003" pitchFamily="34" charset="-34"/>
                </a:rPr>
                <a:t>02</a:t>
              </a:r>
              <a:endParaRPr lang="en-GB" sz="3000" b="1" dirty="0">
                <a:latin typeface="TH Sarabun New" panose="020B0500040200020003" pitchFamily="34" charset="-34"/>
                <a:ea typeface="Noto Sans" panose="020B0502040504020204" pitchFamily="34"/>
                <a:cs typeface="TH Sarabun New" panose="020B0500040200020003" pitchFamily="34" charset="-3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AC6B63-4186-4E56-9CEE-97951B166814}"/>
              </a:ext>
            </a:extLst>
          </p:cNvPr>
          <p:cNvGrpSpPr/>
          <p:nvPr/>
        </p:nvGrpSpPr>
        <p:grpSpPr>
          <a:xfrm>
            <a:off x="3675005" y="1482160"/>
            <a:ext cx="685286" cy="1089590"/>
            <a:chOff x="3706308" y="885995"/>
            <a:chExt cx="785600" cy="1198548"/>
          </a:xfrm>
        </p:grpSpPr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854ABA0-5487-4821-B2F2-349225F2294D}"/>
                </a:ext>
              </a:extLst>
            </p:cNvPr>
            <p:cNvGrpSpPr/>
            <p:nvPr/>
          </p:nvGrpSpPr>
          <p:grpSpPr>
            <a:xfrm>
              <a:off x="3716669" y="885995"/>
              <a:ext cx="775239" cy="1198548"/>
              <a:chOff x="7478257" y="2193205"/>
              <a:chExt cx="452893" cy="700189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4C5AABC9-36F0-408A-898D-9413B94E35B6}"/>
                  </a:ext>
                </a:extLst>
              </p:cNvPr>
              <p:cNvSpPr/>
              <p:nvPr/>
            </p:nvSpPr>
            <p:spPr>
              <a:xfrm>
                <a:off x="7478257" y="2786413"/>
                <a:ext cx="452893" cy="106981"/>
              </a:xfrm>
              <a:prstGeom prst="ellipse">
                <a:avLst/>
              </a:prstGeom>
              <a:solidFill>
                <a:schemeClr val="tx2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164" name="Freeform 17">
                <a:extLst>
                  <a:ext uri="{FF2B5EF4-FFF2-40B4-BE49-F238E27FC236}">
                    <a16:creationId xmlns:a16="http://schemas.microsoft.com/office/drawing/2014/main" id="{7003277C-2D44-4FB9-8071-68E3F805B6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78257" y="2193205"/>
                <a:ext cx="452893" cy="646699"/>
              </a:xfrm>
              <a:custGeom>
                <a:avLst/>
                <a:gdLst>
                  <a:gd name="T0" fmla="*/ 214 w 221"/>
                  <a:gd name="T1" fmla="*/ 77 h 315"/>
                  <a:gd name="T2" fmla="*/ 164 w 221"/>
                  <a:gd name="T3" fmla="*/ 14 h 315"/>
                  <a:gd name="T4" fmla="*/ 110 w 221"/>
                  <a:gd name="T5" fmla="*/ 0 h 315"/>
                  <a:gd name="T6" fmla="*/ 110 w 221"/>
                  <a:gd name="T7" fmla="*/ 0 h 315"/>
                  <a:gd name="T8" fmla="*/ 56 w 221"/>
                  <a:gd name="T9" fmla="*/ 14 h 315"/>
                  <a:gd name="T10" fmla="*/ 6 w 221"/>
                  <a:gd name="T11" fmla="*/ 77 h 315"/>
                  <a:gd name="T12" fmla="*/ 5 w 221"/>
                  <a:gd name="T13" fmla="*/ 132 h 315"/>
                  <a:gd name="T14" fmla="*/ 40 w 221"/>
                  <a:gd name="T15" fmla="*/ 208 h 315"/>
                  <a:gd name="T16" fmla="*/ 94 w 221"/>
                  <a:gd name="T17" fmla="*/ 292 h 315"/>
                  <a:gd name="T18" fmla="*/ 110 w 221"/>
                  <a:gd name="T19" fmla="*/ 315 h 315"/>
                  <a:gd name="T20" fmla="*/ 110 w 221"/>
                  <a:gd name="T21" fmla="*/ 315 h 315"/>
                  <a:gd name="T22" fmla="*/ 126 w 221"/>
                  <a:gd name="T23" fmla="*/ 292 h 315"/>
                  <a:gd name="T24" fmla="*/ 180 w 221"/>
                  <a:gd name="T25" fmla="*/ 208 h 315"/>
                  <a:gd name="T26" fmla="*/ 215 w 221"/>
                  <a:gd name="T27" fmla="*/ 132 h 315"/>
                  <a:gd name="T28" fmla="*/ 214 w 221"/>
                  <a:gd name="T29" fmla="*/ 77 h 315"/>
                  <a:gd name="T30" fmla="*/ 110 w 221"/>
                  <a:gd name="T31" fmla="*/ 174 h 315"/>
                  <a:gd name="T32" fmla="*/ 110 w 221"/>
                  <a:gd name="T33" fmla="*/ 174 h 315"/>
                  <a:gd name="T34" fmla="*/ 110 w 221"/>
                  <a:gd name="T35" fmla="*/ 174 h 315"/>
                  <a:gd name="T36" fmla="*/ 44 w 221"/>
                  <a:gd name="T37" fmla="*/ 108 h 315"/>
                  <a:gd name="T38" fmla="*/ 110 w 221"/>
                  <a:gd name="T39" fmla="*/ 42 h 315"/>
                  <a:gd name="T40" fmla="*/ 110 w 221"/>
                  <a:gd name="T41" fmla="*/ 42 h 315"/>
                  <a:gd name="T42" fmla="*/ 110 w 221"/>
                  <a:gd name="T43" fmla="*/ 42 h 315"/>
                  <a:gd name="T44" fmla="*/ 176 w 221"/>
                  <a:gd name="T45" fmla="*/ 108 h 315"/>
                  <a:gd name="T46" fmla="*/ 110 w 221"/>
                  <a:gd name="T47" fmla="*/ 17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1" h="315">
                    <a:moveTo>
                      <a:pt x="214" y="77"/>
                    </a:moveTo>
                    <a:cubicBezTo>
                      <a:pt x="206" y="50"/>
                      <a:pt x="189" y="29"/>
                      <a:pt x="164" y="14"/>
                    </a:cubicBezTo>
                    <a:cubicBezTo>
                      <a:pt x="147" y="4"/>
                      <a:pt x="12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1" y="0"/>
                      <a:pt x="73" y="4"/>
                      <a:pt x="56" y="14"/>
                    </a:cubicBezTo>
                    <a:cubicBezTo>
                      <a:pt x="31" y="29"/>
                      <a:pt x="15" y="50"/>
                      <a:pt x="6" y="77"/>
                    </a:cubicBezTo>
                    <a:cubicBezTo>
                      <a:pt x="1" y="95"/>
                      <a:pt x="0" y="114"/>
                      <a:pt x="5" y="132"/>
                    </a:cubicBezTo>
                    <a:cubicBezTo>
                      <a:pt x="13" y="159"/>
                      <a:pt x="26" y="184"/>
                      <a:pt x="40" y="208"/>
                    </a:cubicBezTo>
                    <a:cubicBezTo>
                      <a:pt x="58" y="237"/>
                      <a:pt x="76" y="264"/>
                      <a:pt x="94" y="292"/>
                    </a:cubicBezTo>
                    <a:cubicBezTo>
                      <a:pt x="99" y="300"/>
                      <a:pt x="104" y="307"/>
                      <a:pt x="110" y="315"/>
                    </a:cubicBezTo>
                    <a:cubicBezTo>
                      <a:pt x="110" y="315"/>
                      <a:pt x="110" y="315"/>
                      <a:pt x="110" y="315"/>
                    </a:cubicBezTo>
                    <a:cubicBezTo>
                      <a:pt x="116" y="307"/>
                      <a:pt x="121" y="300"/>
                      <a:pt x="126" y="292"/>
                    </a:cubicBezTo>
                    <a:cubicBezTo>
                      <a:pt x="144" y="264"/>
                      <a:pt x="163" y="237"/>
                      <a:pt x="180" y="208"/>
                    </a:cubicBezTo>
                    <a:cubicBezTo>
                      <a:pt x="194" y="184"/>
                      <a:pt x="207" y="159"/>
                      <a:pt x="215" y="132"/>
                    </a:cubicBezTo>
                    <a:cubicBezTo>
                      <a:pt x="221" y="114"/>
                      <a:pt x="220" y="95"/>
                      <a:pt x="214" y="77"/>
                    </a:cubicBezTo>
                    <a:close/>
                    <a:moveTo>
                      <a:pt x="110" y="174"/>
                    </a:moveTo>
                    <a:cubicBezTo>
                      <a:pt x="110" y="174"/>
                      <a:pt x="110" y="174"/>
                      <a:pt x="110" y="174"/>
                    </a:cubicBezTo>
                    <a:cubicBezTo>
                      <a:pt x="110" y="174"/>
                      <a:pt x="110" y="174"/>
                      <a:pt x="110" y="174"/>
                    </a:cubicBezTo>
                    <a:cubicBezTo>
                      <a:pt x="74" y="174"/>
                      <a:pt x="44" y="145"/>
                      <a:pt x="44" y="108"/>
                    </a:cubicBezTo>
                    <a:cubicBezTo>
                      <a:pt x="44" y="72"/>
                      <a:pt x="74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47" y="42"/>
                      <a:pt x="176" y="72"/>
                      <a:pt x="176" y="108"/>
                    </a:cubicBezTo>
                    <a:cubicBezTo>
                      <a:pt x="176" y="145"/>
                      <a:pt x="147" y="174"/>
                      <a:pt x="110" y="17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2A81A2BA-1F7F-4BD4-80CB-D4E689347B7E}"/>
                </a:ext>
              </a:extLst>
            </p:cNvPr>
            <p:cNvSpPr txBox="1"/>
            <p:nvPr/>
          </p:nvSpPr>
          <p:spPr>
            <a:xfrm>
              <a:off x="3706308" y="1013309"/>
              <a:ext cx="775239" cy="54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625" b="1" dirty="0">
                  <a:latin typeface="TH Sarabun New" panose="020B0500040200020003" pitchFamily="34" charset="-34"/>
                  <a:ea typeface="Noto Sans" panose="020B0502040504020204" pitchFamily="34"/>
                  <a:cs typeface="TH Sarabun New" panose="020B0500040200020003" pitchFamily="34" charset="-34"/>
                </a:rPr>
                <a:t>03</a:t>
              </a:r>
              <a:endParaRPr lang="en-GB" sz="2625" b="1" dirty="0">
                <a:latin typeface="TH Sarabun New" panose="020B0500040200020003" pitchFamily="34" charset="-34"/>
                <a:ea typeface="Noto Sans" panose="020B0502040504020204" pitchFamily="34"/>
                <a:cs typeface="TH Sarabun New" panose="020B0500040200020003" pitchFamily="34" charset="-34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BFE7070-329A-4305-9C96-EA50498F3BFE}"/>
              </a:ext>
            </a:extLst>
          </p:cNvPr>
          <p:cNvGrpSpPr/>
          <p:nvPr/>
        </p:nvGrpSpPr>
        <p:grpSpPr>
          <a:xfrm>
            <a:off x="5131726" y="726257"/>
            <a:ext cx="706117" cy="914658"/>
            <a:chOff x="4736393" y="619404"/>
            <a:chExt cx="775239" cy="1020443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40B7FA44-8389-46FF-A2DC-574DD85B98DA}"/>
                </a:ext>
              </a:extLst>
            </p:cNvPr>
            <p:cNvGrpSpPr/>
            <p:nvPr/>
          </p:nvGrpSpPr>
          <p:grpSpPr>
            <a:xfrm>
              <a:off x="4782472" y="619404"/>
              <a:ext cx="660038" cy="1020443"/>
              <a:chOff x="7478257" y="2193205"/>
              <a:chExt cx="452893" cy="700189"/>
            </a:xfrm>
          </p:grpSpPr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45A559E3-C492-4D22-9072-FDAE059F2E68}"/>
                  </a:ext>
                </a:extLst>
              </p:cNvPr>
              <p:cNvSpPr/>
              <p:nvPr/>
            </p:nvSpPr>
            <p:spPr>
              <a:xfrm>
                <a:off x="7478257" y="2786413"/>
                <a:ext cx="452893" cy="106981"/>
              </a:xfrm>
              <a:prstGeom prst="ellipse">
                <a:avLst/>
              </a:prstGeom>
              <a:solidFill>
                <a:schemeClr val="tx2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167" name="Freeform 17">
                <a:extLst>
                  <a:ext uri="{FF2B5EF4-FFF2-40B4-BE49-F238E27FC236}">
                    <a16:creationId xmlns:a16="http://schemas.microsoft.com/office/drawing/2014/main" id="{8FBB1C22-916D-4D88-9014-DFEC36C03C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78257" y="2193205"/>
                <a:ext cx="452893" cy="646699"/>
              </a:xfrm>
              <a:custGeom>
                <a:avLst/>
                <a:gdLst>
                  <a:gd name="T0" fmla="*/ 214 w 221"/>
                  <a:gd name="T1" fmla="*/ 77 h 315"/>
                  <a:gd name="T2" fmla="*/ 164 w 221"/>
                  <a:gd name="T3" fmla="*/ 14 h 315"/>
                  <a:gd name="T4" fmla="*/ 110 w 221"/>
                  <a:gd name="T5" fmla="*/ 0 h 315"/>
                  <a:gd name="T6" fmla="*/ 110 w 221"/>
                  <a:gd name="T7" fmla="*/ 0 h 315"/>
                  <a:gd name="T8" fmla="*/ 56 w 221"/>
                  <a:gd name="T9" fmla="*/ 14 h 315"/>
                  <a:gd name="T10" fmla="*/ 6 w 221"/>
                  <a:gd name="T11" fmla="*/ 77 h 315"/>
                  <a:gd name="T12" fmla="*/ 5 w 221"/>
                  <a:gd name="T13" fmla="*/ 132 h 315"/>
                  <a:gd name="T14" fmla="*/ 40 w 221"/>
                  <a:gd name="T15" fmla="*/ 208 h 315"/>
                  <a:gd name="T16" fmla="*/ 94 w 221"/>
                  <a:gd name="T17" fmla="*/ 292 h 315"/>
                  <a:gd name="T18" fmla="*/ 110 w 221"/>
                  <a:gd name="T19" fmla="*/ 315 h 315"/>
                  <a:gd name="T20" fmla="*/ 110 w 221"/>
                  <a:gd name="T21" fmla="*/ 315 h 315"/>
                  <a:gd name="T22" fmla="*/ 126 w 221"/>
                  <a:gd name="T23" fmla="*/ 292 h 315"/>
                  <a:gd name="T24" fmla="*/ 180 w 221"/>
                  <a:gd name="T25" fmla="*/ 208 h 315"/>
                  <a:gd name="T26" fmla="*/ 215 w 221"/>
                  <a:gd name="T27" fmla="*/ 132 h 315"/>
                  <a:gd name="T28" fmla="*/ 214 w 221"/>
                  <a:gd name="T29" fmla="*/ 77 h 315"/>
                  <a:gd name="T30" fmla="*/ 110 w 221"/>
                  <a:gd name="T31" fmla="*/ 174 h 315"/>
                  <a:gd name="T32" fmla="*/ 110 w 221"/>
                  <a:gd name="T33" fmla="*/ 174 h 315"/>
                  <a:gd name="T34" fmla="*/ 110 w 221"/>
                  <a:gd name="T35" fmla="*/ 174 h 315"/>
                  <a:gd name="T36" fmla="*/ 44 w 221"/>
                  <a:gd name="T37" fmla="*/ 108 h 315"/>
                  <a:gd name="T38" fmla="*/ 110 w 221"/>
                  <a:gd name="T39" fmla="*/ 42 h 315"/>
                  <a:gd name="T40" fmla="*/ 110 w 221"/>
                  <a:gd name="T41" fmla="*/ 42 h 315"/>
                  <a:gd name="T42" fmla="*/ 110 w 221"/>
                  <a:gd name="T43" fmla="*/ 42 h 315"/>
                  <a:gd name="T44" fmla="*/ 176 w 221"/>
                  <a:gd name="T45" fmla="*/ 108 h 315"/>
                  <a:gd name="T46" fmla="*/ 110 w 221"/>
                  <a:gd name="T47" fmla="*/ 17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1" h="315">
                    <a:moveTo>
                      <a:pt x="214" y="77"/>
                    </a:moveTo>
                    <a:cubicBezTo>
                      <a:pt x="206" y="50"/>
                      <a:pt x="189" y="29"/>
                      <a:pt x="164" y="14"/>
                    </a:cubicBezTo>
                    <a:cubicBezTo>
                      <a:pt x="147" y="4"/>
                      <a:pt x="12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1" y="0"/>
                      <a:pt x="73" y="4"/>
                      <a:pt x="56" y="14"/>
                    </a:cubicBezTo>
                    <a:cubicBezTo>
                      <a:pt x="31" y="29"/>
                      <a:pt x="15" y="50"/>
                      <a:pt x="6" y="77"/>
                    </a:cubicBezTo>
                    <a:cubicBezTo>
                      <a:pt x="1" y="95"/>
                      <a:pt x="0" y="114"/>
                      <a:pt x="5" y="132"/>
                    </a:cubicBezTo>
                    <a:cubicBezTo>
                      <a:pt x="13" y="159"/>
                      <a:pt x="26" y="184"/>
                      <a:pt x="40" y="208"/>
                    </a:cubicBezTo>
                    <a:cubicBezTo>
                      <a:pt x="58" y="237"/>
                      <a:pt x="76" y="264"/>
                      <a:pt x="94" y="292"/>
                    </a:cubicBezTo>
                    <a:cubicBezTo>
                      <a:pt x="99" y="300"/>
                      <a:pt x="104" y="307"/>
                      <a:pt x="110" y="315"/>
                    </a:cubicBezTo>
                    <a:cubicBezTo>
                      <a:pt x="110" y="315"/>
                      <a:pt x="110" y="315"/>
                      <a:pt x="110" y="315"/>
                    </a:cubicBezTo>
                    <a:cubicBezTo>
                      <a:pt x="116" y="307"/>
                      <a:pt x="121" y="300"/>
                      <a:pt x="126" y="292"/>
                    </a:cubicBezTo>
                    <a:cubicBezTo>
                      <a:pt x="144" y="264"/>
                      <a:pt x="163" y="237"/>
                      <a:pt x="180" y="208"/>
                    </a:cubicBezTo>
                    <a:cubicBezTo>
                      <a:pt x="194" y="184"/>
                      <a:pt x="207" y="159"/>
                      <a:pt x="215" y="132"/>
                    </a:cubicBezTo>
                    <a:cubicBezTo>
                      <a:pt x="221" y="114"/>
                      <a:pt x="220" y="95"/>
                      <a:pt x="214" y="77"/>
                    </a:cubicBezTo>
                    <a:close/>
                    <a:moveTo>
                      <a:pt x="110" y="174"/>
                    </a:moveTo>
                    <a:cubicBezTo>
                      <a:pt x="110" y="174"/>
                      <a:pt x="110" y="174"/>
                      <a:pt x="110" y="174"/>
                    </a:cubicBezTo>
                    <a:cubicBezTo>
                      <a:pt x="110" y="174"/>
                      <a:pt x="110" y="174"/>
                      <a:pt x="110" y="174"/>
                    </a:cubicBezTo>
                    <a:cubicBezTo>
                      <a:pt x="74" y="174"/>
                      <a:pt x="44" y="145"/>
                      <a:pt x="44" y="108"/>
                    </a:cubicBezTo>
                    <a:cubicBezTo>
                      <a:pt x="44" y="72"/>
                      <a:pt x="74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47" y="42"/>
                      <a:pt x="176" y="72"/>
                      <a:pt x="176" y="108"/>
                    </a:cubicBezTo>
                    <a:cubicBezTo>
                      <a:pt x="176" y="145"/>
                      <a:pt x="147" y="174"/>
                      <a:pt x="110" y="1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887FBB0-9FCD-4095-A184-DBD7FB1DD22E}"/>
                </a:ext>
              </a:extLst>
            </p:cNvPr>
            <p:cNvSpPr txBox="1"/>
            <p:nvPr/>
          </p:nvSpPr>
          <p:spPr>
            <a:xfrm>
              <a:off x="4736393" y="745042"/>
              <a:ext cx="775239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250" b="1" dirty="0">
                  <a:latin typeface="TH Sarabun New" panose="020B0500040200020003" pitchFamily="34" charset="-34"/>
                  <a:ea typeface="Noto Sans" panose="020B0502040504020204" pitchFamily="34"/>
                  <a:cs typeface="TH Sarabun New" panose="020B0500040200020003" pitchFamily="34" charset="-34"/>
                </a:rPr>
                <a:t>04</a:t>
              </a:r>
              <a:endParaRPr lang="en-GB" sz="2250" b="1" dirty="0">
                <a:latin typeface="TH Sarabun New" panose="020B0500040200020003" pitchFamily="34" charset="-34"/>
                <a:ea typeface="Noto Sans" panose="020B0502040504020204" pitchFamily="34"/>
                <a:cs typeface="TH Sarabun New" panose="020B0500040200020003" pitchFamily="34" charset="-34"/>
              </a:endParaRPr>
            </a:p>
          </p:txBody>
        </p:sp>
      </p:grpSp>
      <p:sp>
        <p:nvSpPr>
          <p:cNvPr id="172" name="TextBox 171">
            <a:extLst>
              <a:ext uri="{FF2B5EF4-FFF2-40B4-BE49-F238E27FC236}">
                <a16:creationId xmlns:a16="http://schemas.microsoft.com/office/drawing/2014/main" id="{BF02C3D4-8338-4FF8-A1C8-C6390D4E80A8}"/>
              </a:ext>
            </a:extLst>
          </p:cNvPr>
          <p:cNvSpPr txBox="1"/>
          <p:nvPr/>
        </p:nvSpPr>
        <p:spPr>
          <a:xfrm>
            <a:off x="80962" y="2769901"/>
            <a:ext cx="1448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ร้องทุกข์หรือฟ้องคดีในเขตอำนาจศาลที่ไกลจากภูมิลำเนาของจำเลย </a:t>
            </a:r>
            <a:endParaRPr lang="en-GB" sz="16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054FD7B-D1AA-4AA9-9961-99A55CE36CA8}"/>
              </a:ext>
            </a:extLst>
          </p:cNvPr>
          <p:cNvSpPr txBox="1"/>
          <p:nvPr/>
        </p:nvSpPr>
        <p:spPr>
          <a:xfrm>
            <a:off x="1916543" y="1717674"/>
            <a:ext cx="1555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การกระจายความกลัวโดยการไล่ฟ้องผู้สนับสนุนด้วยข้อหาร้ายแรง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endParaRPr lang="en-GB" sz="16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C1B6BF5-2395-48D1-8167-2E655E71AE64}"/>
              </a:ext>
            </a:extLst>
          </p:cNvPr>
          <p:cNvSpPr txBox="1"/>
          <p:nvPr/>
        </p:nvSpPr>
        <p:spPr>
          <a:xfrm>
            <a:off x="6388203" y="3591684"/>
            <a:ext cx="1614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มีการฟ้องจากเหตุการณ์เดียวกัน เป็นหลายคดี </a:t>
            </a:r>
            <a:endParaRPr lang="en-GB" sz="16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33BF5552-C7F7-49A5-894F-2B394E6519A3}"/>
              </a:ext>
            </a:extLst>
          </p:cNvPr>
          <p:cNvSpPr txBox="1"/>
          <p:nvPr/>
        </p:nvSpPr>
        <p:spPr>
          <a:xfrm>
            <a:off x="3540657" y="461866"/>
            <a:ext cx="14541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การฟ้องผู้เกี่ยวข้องในปริมาณ</a:t>
            </a:r>
            <a:r>
              <a:rPr lang="th-TH" sz="1600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มากๆ</a:t>
            </a: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ไว้ก่อน </a:t>
            </a:r>
            <a:endParaRPr lang="en-GB" sz="16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F1C02BF-ADCA-4784-82C1-18A60CAAAFAC}"/>
              </a:ext>
            </a:extLst>
          </p:cNvPr>
          <p:cNvSpPr/>
          <p:nvPr/>
        </p:nvSpPr>
        <p:spPr>
          <a:xfrm>
            <a:off x="121270" y="2680559"/>
            <a:ext cx="1316196" cy="641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830A12B6-2C82-4BF0-A17A-4930AA6602B9}"/>
              </a:ext>
            </a:extLst>
          </p:cNvPr>
          <p:cNvSpPr/>
          <p:nvPr/>
        </p:nvSpPr>
        <p:spPr>
          <a:xfrm>
            <a:off x="2025742" y="1683153"/>
            <a:ext cx="1316196" cy="641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04BB237-9E0E-4CAD-9DCF-40C7C26E38F5}"/>
              </a:ext>
            </a:extLst>
          </p:cNvPr>
          <p:cNvSpPr/>
          <p:nvPr/>
        </p:nvSpPr>
        <p:spPr>
          <a:xfrm>
            <a:off x="6451941" y="3441363"/>
            <a:ext cx="1316196" cy="641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6CE52EB-9596-4C92-8DBD-E4BF8F7C3889}"/>
              </a:ext>
            </a:extLst>
          </p:cNvPr>
          <p:cNvSpPr/>
          <p:nvPr/>
        </p:nvSpPr>
        <p:spPr>
          <a:xfrm>
            <a:off x="3604811" y="389574"/>
            <a:ext cx="1316196" cy="641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C196D5E-81CE-4987-A8DA-6307F75CD8FB}"/>
              </a:ext>
            </a:extLst>
          </p:cNvPr>
          <p:cNvGrpSpPr/>
          <p:nvPr/>
        </p:nvGrpSpPr>
        <p:grpSpPr>
          <a:xfrm>
            <a:off x="6300081" y="271656"/>
            <a:ext cx="492208" cy="647337"/>
            <a:chOff x="4736467" y="610935"/>
            <a:chExt cx="775239" cy="1028912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6CD8181-84F8-49EF-A5B3-8FE475A2C432}"/>
                </a:ext>
              </a:extLst>
            </p:cNvPr>
            <p:cNvGrpSpPr/>
            <p:nvPr/>
          </p:nvGrpSpPr>
          <p:grpSpPr>
            <a:xfrm>
              <a:off x="4782472" y="619404"/>
              <a:ext cx="660038" cy="1020443"/>
              <a:chOff x="7478257" y="2193205"/>
              <a:chExt cx="452893" cy="700189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35FE4B5-0DF6-46DD-9C01-7A9A11A4C5B1}"/>
                  </a:ext>
                </a:extLst>
              </p:cNvPr>
              <p:cNvSpPr/>
              <p:nvPr/>
            </p:nvSpPr>
            <p:spPr>
              <a:xfrm>
                <a:off x="7478257" y="2786413"/>
                <a:ext cx="452893" cy="106981"/>
              </a:xfrm>
              <a:prstGeom prst="ellipse">
                <a:avLst/>
              </a:prstGeom>
              <a:solidFill>
                <a:schemeClr val="tx2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94" name="Freeform 17">
                <a:extLst>
                  <a:ext uri="{FF2B5EF4-FFF2-40B4-BE49-F238E27FC236}">
                    <a16:creationId xmlns:a16="http://schemas.microsoft.com/office/drawing/2014/main" id="{4DE56795-65D5-48F3-92A5-AC54304E82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78257" y="2193205"/>
                <a:ext cx="452893" cy="646699"/>
              </a:xfrm>
              <a:custGeom>
                <a:avLst/>
                <a:gdLst>
                  <a:gd name="T0" fmla="*/ 214 w 221"/>
                  <a:gd name="T1" fmla="*/ 77 h 315"/>
                  <a:gd name="T2" fmla="*/ 164 w 221"/>
                  <a:gd name="T3" fmla="*/ 14 h 315"/>
                  <a:gd name="T4" fmla="*/ 110 w 221"/>
                  <a:gd name="T5" fmla="*/ 0 h 315"/>
                  <a:gd name="T6" fmla="*/ 110 w 221"/>
                  <a:gd name="T7" fmla="*/ 0 h 315"/>
                  <a:gd name="T8" fmla="*/ 56 w 221"/>
                  <a:gd name="T9" fmla="*/ 14 h 315"/>
                  <a:gd name="T10" fmla="*/ 6 w 221"/>
                  <a:gd name="T11" fmla="*/ 77 h 315"/>
                  <a:gd name="T12" fmla="*/ 5 w 221"/>
                  <a:gd name="T13" fmla="*/ 132 h 315"/>
                  <a:gd name="T14" fmla="*/ 40 w 221"/>
                  <a:gd name="T15" fmla="*/ 208 h 315"/>
                  <a:gd name="T16" fmla="*/ 94 w 221"/>
                  <a:gd name="T17" fmla="*/ 292 h 315"/>
                  <a:gd name="T18" fmla="*/ 110 w 221"/>
                  <a:gd name="T19" fmla="*/ 315 h 315"/>
                  <a:gd name="T20" fmla="*/ 110 w 221"/>
                  <a:gd name="T21" fmla="*/ 315 h 315"/>
                  <a:gd name="T22" fmla="*/ 126 w 221"/>
                  <a:gd name="T23" fmla="*/ 292 h 315"/>
                  <a:gd name="T24" fmla="*/ 180 w 221"/>
                  <a:gd name="T25" fmla="*/ 208 h 315"/>
                  <a:gd name="T26" fmla="*/ 215 w 221"/>
                  <a:gd name="T27" fmla="*/ 132 h 315"/>
                  <a:gd name="T28" fmla="*/ 214 w 221"/>
                  <a:gd name="T29" fmla="*/ 77 h 315"/>
                  <a:gd name="T30" fmla="*/ 110 w 221"/>
                  <a:gd name="T31" fmla="*/ 174 h 315"/>
                  <a:gd name="T32" fmla="*/ 110 w 221"/>
                  <a:gd name="T33" fmla="*/ 174 h 315"/>
                  <a:gd name="T34" fmla="*/ 110 w 221"/>
                  <a:gd name="T35" fmla="*/ 174 h 315"/>
                  <a:gd name="T36" fmla="*/ 44 w 221"/>
                  <a:gd name="T37" fmla="*/ 108 h 315"/>
                  <a:gd name="T38" fmla="*/ 110 w 221"/>
                  <a:gd name="T39" fmla="*/ 42 h 315"/>
                  <a:gd name="T40" fmla="*/ 110 w 221"/>
                  <a:gd name="T41" fmla="*/ 42 h 315"/>
                  <a:gd name="T42" fmla="*/ 110 w 221"/>
                  <a:gd name="T43" fmla="*/ 42 h 315"/>
                  <a:gd name="T44" fmla="*/ 176 w 221"/>
                  <a:gd name="T45" fmla="*/ 108 h 315"/>
                  <a:gd name="T46" fmla="*/ 110 w 221"/>
                  <a:gd name="T47" fmla="*/ 17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1" h="315">
                    <a:moveTo>
                      <a:pt x="214" y="77"/>
                    </a:moveTo>
                    <a:cubicBezTo>
                      <a:pt x="206" y="50"/>
                      <a:pt x="189" y="29"/>
                      <a:pt x="164" y="14"/>
                    </a:cubicBezTo>
                    <a:cubicBezTo>
                      <a:pt x="147" y="4"/>
                      <a:pt x="129" y="0"/>
                      <a:pt x="11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91" y="0"/>
                      <a:pt x="73" y="4"/>
                      <a:pt x="56" y="14"/>
                    </a:cubicBezTo>
                    <a:cubicBezTo>
                      <a:pt x="31" y="29"/>
                      <a:pt x="15" y="50"/>
                      <a:pt x="6" y="77"/>
                    </a:cubicBezTo>
                    <a:cubicBezTo>
                      <a:pt x="1" y="95"/>
                      <a:pt x="0" y="114"/>
                      <a:pt x="5" y="132"/>
                    </a:cubicBezTo>
                    <a:cubicBezTo>
                      <a:pt x="13" y="159"/>
                      <a:pt x="26" y="184"/>
                      <a:pt x="40" y="208"/>
                    </a:cubicBezTo>
                    <a:cubicBezTo>
                      <a:pt x="58" y="237"/>
                      <a:pt x="76" y="264"/>
                      <a:pt x="94" y="292"/>
                    </a:cubicBezTo>
                    <a:cubicBezTo>
                      <a:pt x="99" y="300"/>
                      <a:pt x="104" y="307"/>
                      <a:pt x="110" y="315"/>
                    </a:cubicBezTo>
                    <a:cubicBezTo>
                      <a:pt x="110" y="315"/>
                      <a:pt x="110" y="315"/>
                      <a:pt x="110" y="315"/>
                    </a:cubicBezTo>
                    <a:cubicBezTo>
                      <a:pt x="116" y="307"/>
                      <a:pt x="121" y="300"/>
                      <a:pt x="126" y="292"/>
                    </a:cubicBezTo>
                    <a:cubicBezTo>
                      <a:pt x="144" y="264"/>
                      <a:pt x="163" y="237"/>
                      <a:pt x="180" y="208"/>
                    </a:cubicBezTo>
                    <a:cubicBezTo>
                      <a:pt x="194" y="184"/>
                      <a:pt x="207" y="159"/>
                      <a:pt x="215" y="132"/>
                    </a:cubicBezTo>
                    <a:cubicBezTo>
                      <a:pt x="221" y="114"/>
                      <a:pt x="220" y="95"/>
                      <a:pt x="214" y="77"/>
                    </a:cubicBezTo>
                    <a:close/>
                    <a:moveTo>
                      <a:pt x="110" y="174"/>
                    </a:moveTo>
                    <a:cubicBezTo>
                      <a:pt x="110" y="174"/>
                      <a:pt x="110" y="174"/>
                      <a:pt x="110" y="174"/>
                    </a:cubicBezTo>
                    <a:cubicBezTo>
                      <a:pt x="110" y="174"/>
                      <a:pt x="110" y="174"/>
                      <a:pt x="110" y="174"/>
                    </a:cubicBezTo>
                    <a:cubicBezTo>
                      <a:pt x="74" y="174"/>
                      <a:pt x="44" y="145"/>
                      <a:pt x="44" y="108"/>
                    </a:cubicBezTo>
                    <a:cubicBezTo>
                      <a:pt x="44" y="72"/>
                      <a:pt x="74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47" y="42"/>
                      <a:pt x="176" y="72"/>
                      <a:pt x="176" y="108"/>
                    </a:cubicBezTo>
                    <a:cubicBezTo>
                      <a:pt x="176" y="145"/>
                      <a:pt x="147" y="174"/>
                      <a:pt x="110" y="174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928FA4E-04D2-4921-8234-0FDE089E95F8}"/>
                </a:ext>
              </a:extLst>
            </p:cNvPr>
            <p:cNvSpPr txBox="1"/>
            <p:nvPr/>
          </p:nvSpPr>
          <p:spPr>
            <a:xfrm>
              <a:off x="4736467" y="610935"/>
              <a:ext cx="775239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250" b="1" dirty="0">
                  <a:latin typeface="TH Sarabun New" panose="020B0500040200020003" pitchFamily="34" charset="-34"/>
                  <a:ea typeface="Noto Sans" panose="020B0502040504020204" pitchFamily="34"/>
                  <a:cs typeface="TH Sarabun New" panose="020B0500040200020003" pitchFamily="34" charset="-34"/>
                </a:rPr>
                <a:t>05</a:t>
              </a:r>
              <a:endParaRPr lang="en-GB" sz="2250" b="1" dirty="0">
                <a:latin typeface="TH Sarabun New" panose="020B0500040200020003" pitchFamily="34" charset="-34"/>
                <a:ea typeface="Noto Sans" panose="020B0502040504020204" pitchFamily="34"/>
                <a:cs typeface="TH Sarabun New" panose="020B0500040200020003" pitchFamily="34" charset="-34"/>
              </a:endParaRP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DF418802-AF73-434D-B3DF-05CF1408771E}"/>
              </a:ext>
            </a:extLst>
          </p:cNvPr>
          <p:cNvSpPr/>
          <p:nvPr/>
        </p:nvSpPr>
        <p:spPr>
          <a:xfrm>
            <a:off x="7296297" y="494245"/>
            <a:ext cx="1316196" cy="641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B8444CE-AFED-4E6B-81E4-BD67E21168EA}"/>
              </a:ext>
            </a:extLst>
          </p:cNvPr>
          <p:cNvSpPr txBox="1"/>
          <p:nvPr/>
        </p:nvSpPr>
        <p:spPr>
          <a:xfrm>
            <a:off x="7217297" y="532166"/>
            <a:ext cx="1917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อุปสรรคจากกระบวนการยุติธรรมทางอาญา เช่น การปล่อยชั่วคราว การสนับสนุนจากกองทุนยุติธรรม</a:t>
            </a:r>
            <a:endParaRPr lang="en-GB" sz="16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8994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4B2C9FEF-89AD-4EF9-9BA8-6B65E56C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04389"/>
            <a:ext cx="1693986" cy="22274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69BD05-C533-4D05-8E7F-36BC39F76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704388"/>
            <a:ext cx="1693986" cy="2227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643D9B7-DA69-4A8A-AF8A-BF5A395A2FCB}"/>
              </a:ext>
            </a:extLst>
          </p:cNvPr>
          <p:cNvGrpSpPr/>
          <p:nvPr/>
        </p:nvGrpSpPr>
        <p:grpSpPr>
          <a:xfrm>
            <a:off x="1" y="2931790"/>
            <a:ext cx="7415806" cy="644655"/>
            <a:chOff x="1252769" y="2226534"/>
            <a:chExt cx="6760021" cy="644655"/>
          </a:xfrm>
          <a:solidFill>
            <a:schemeClr val="accent1">
              <a:lumMod val="60000"/>
              <a:lumOff val="4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Arrow: Pentagon 8">
              <a:extLst>
                <a:ext uri="{FF2B5EF4-FFF2-40B4-BE49-F238E27FC236}">
                  <a16:creationId xmlns:a16="http://schemas.microsoft.com/office/drawing/2014/main" id="{4CFEC11D-FF43-4EF2-9813-BCA0F04FF4AE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739302D3-1308-4E25-B6E9-584F67922733}"/>
                </a:ext>
              </a:extLst>
            </p:cNvPr>
            <p:cNvSpPr/>
            <p:nvPr/>
          </p:nvSpPr>
          <p:spPr>
            <a:xfrm>
              <a:off x="2137833" y="2226534"/>
              <a:ext cx="5874957" cy="64465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 dirty="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27575A-8B91-4BA2-AB85-FF4C140D7671}"/>
                </a:ext>
              </a:extLst>
            </p:cNvPr>
            <p:cNvSpPr txBox="1"/>
            <p:nvPr/>
          </p:nvSpPr>
          <p:spPr>
            <a:xfrm>
              <a:off x="2453512" y="2350895"/>
              <a:ext cx="519872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หลักการและแนวทางในการจัดการกับคดี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944B23-B1EF-4B03-AB93-79DDCCFBC068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3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8082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wspaper&#10;&#10;Description automatically generated">
            <a:extLst>
              <a:ext uri="{FF2B5EF4-FFF2-40B4-BE49-F238E27FC236}">
                <a16:creationId xmlns:a16="http://schemas.microsoft.com/office/drawing/2014/main" id="{4B2C9FEF-89AD-4EF9-9BA8-6B65E56C8C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14537"/>
            <a:ext cx="1512168" cy="1988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069BD05-C533-4D05-8E7F-36BC39F76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45856"/>
            <a:ext cx="1512168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DE6184C3-D25D-486C-92A1-4657E3D6FA58}"/>
              </a:ext>
            </a:extLst>
          </p:cNvPr>
          <p:cNvSpPr txBox="1">
            <a:spLocks/>
          </p:cNvSpPr>
          <p:nvPr/>
        </p:nvSpPr>
        <p:spPr>
          <a:xfrm>
            <a:off x="0" y="195486"/>
            <a:ext cx="6444208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กรอบกฎหมายสิทธิมนุษยชนกับคดี </a:t>
            </a:r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SLAPPs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72AB089-1BCA-4544-9713-168166193BE2}"/>
              </a:ext>
            </a:extLst>
          </p:cNvPr>
          <p:cNvGrpSpPr/>
          <p:nvPr/>
        </p:nvGrpSpPr>
        <p:grpSpPr>
          <a:xfrm>
            <a:off x="5978007" y="1351315"/>
            <a:ext cx="2212617" cy="1572975"/>
            <a:chOff x="4690687" y="2879257"/>
            <a:chExt cx="2356611" cy="157297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FCC487-3A71-4C5B-BD4D-23B788447D12}"/>
                </a:ext>
              </a:extLst>
            </p:cNvPr>
            <p:cNvSpPr txBox="1"/>
            <p:nvPr/>
          </p:nvSpPr>
          <p:spPr>
            <a:xfrm>
              <a:off x="4690687" y="2879257"/>
              <a:ext cx="235557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ผู้ฟ้อง 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(</a:t>
              </a:r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เอกชน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)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6F3ABA7-4991-4A23-973D-06DFB69665E1}"/>
                </a:ext>
              </a:extLst>
            </p:cNvPr>
            <p:cNvSpPr txBox="1"/>
            <p:nvPr/>
          </p:nvSpPr>
          <p:spPr>
            <a:xfrm>
              <a:off x="4698089" y="3251903"/>
              <a:ext cx="2349209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สิทธิในความเป็นอยู่ส่วนตัว เกียรติยศ ชื่อเสียง ทรัพย์สิน/ การร้องเรียน/การเข้าถึงศาล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C45CE27-4D80-4440-87A5-147D57A2477C}"/>
              </a:ext>
            </a:extLst>
          </p:cNvPr>
          <p:cNvSpPr/>
          <p:nvPr/>
        </p:nvSpPr>
        <p:spPr>
          <a:xfrm flipH="1">
            <a:off x="5892375" y="2963128"/>
            <a:ext cx="45719" cy="16717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63D57B-0AE8-4B29-B53F-5F664AC177A0}"/>
              </a:ext>
            </a:extLst>
          </p:cNvPr>
          <p:cNvGrpSpPr/>
          <p:nvPr/>
        </p:nvGrpSpPr>
        <p:grpSpPr>
          <a:xfrm>
            <a:off x="2025431" y="1429536"/>
            <a:ext cx="2660332" cy="2843369"/>
            <a:chOff x="-79684" y="3913406"/>
            <a:chExt cx="2725074" cy="284336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712D63-CCF2-4C35-AE23-7E6199025E70}"/>
                </a:ext>
              </a:extLst>
            </p:cNvPr>
            <p:cNvSpPr txBox="1"/>
            <p:nvPr/>
          </p:nvSpPr>
          <p:spPr>
            <a:xfrm>
              <a:off x="218153" y="3913406"/>
              <a:ext cx="235557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ผู้ถูกฟ้อง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8D5ADF-22EA-4795-A198-7403CD6E4AE5}"/>
                </a:ext>
              </a:extLst>
            </p:cNvPr>
            <p:cNvSpPr txBox="1"/>
            <p:nvPr/>
          </p:nvSpPr>
          <p:spPr>
            <a:xfrm>
              <a:off x="-79684" y="4171452"/>
              <a:ext cx="2725074" cy="2585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เสรีภาพในการพูด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เสรีภาพในการแสดงความคิดเห็น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เสรีภาพทางวิชาการ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เสรีภาพสื่อมวลชน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เสรีภาพในการชุมนุมโดยสงบ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เสรีภาพในการสมาคม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สิทธิในการร้องเรียน ร้องทุกข์</a:t>
              </a:r>
            </a:p>
            <a:p>
              <a:pPr algn="r"/>
              <a:r>
                <a:rPr lang="th-TH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สิทธิชุมชน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A305C08-73A1-421A-8951-3479446556CE}"/>
              </a:ext>
            </a:extLst>
          </p:cNvPr>
          <p:cNvSpPr/>
          <p:nvPr/>
        </p:nvSpPr>
        <p:spPr>
          <a:xfrm flipH="1">
            <a:off x="4756945" y="944811"/>
            <a:ext cx="45719" cy="36900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0CFE5E-0763-4DEF-BAF3-A1F89DCA4F34}"/>
              </a:ext>
            </a:extLst>
          </p:cNvPr>
          <p:cNvGrpSpPr/>
          <p:nvPr/>
        </p:nvGrpSpPr>
        <p:grpSpPr>
          <a:xfrm>
            <a:off x="6021306" y="3387675"/>
            <a:ext cx="2211644" cy="1535491"/>
            <a:chOff x="5436951" y="4770683"/>
            <a:chExt cx="2355573" cy="153549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2CC948B-5BC8-4AEB-BCA1-668705E516AD}"/>
                </a:ext>
              </a:extLst>
            </p:cNvPr>
            <p:cNvSpPr txBox="1"/>
            <p:nvPr/>
          </p:nvSpPr>
          <p:spPr>
            <a:xfrm>
              <a:off x="5436951" y="4770683"/>
              <a:ext cx="235557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ผู้ฟ้อง 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(</a:t>
              </a:r>
              <a:r>
                <a:rPr lang="th-TH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รัฐ</a:t>
              </a:r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H Sarabun New" panose="020B0500040200020003" pitchFamily="34" charset="-34"/>
                  <a:cs typeface="TH Sarabun New" panose="020B0500040200020003" pitchFamily="34" charset="-34"/>
                </a:rPr>
                <a:t>)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4D94B4-368E-488A-A4AC-8587D692962B}"/>
                </a:ext>
              </a:extLst>
            </p:cNvPr>
            <p:cNvSpPr txBox="1"/>
            <p:nvPr/>
          </p:nvSpPr>
          <p:spPr>
            <a:xfrm>
              <a:off x="5436951" y="5105845"/>
              <a:ext cx="2349209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ความมั่นคงของชาติ หรือความปลอดภัย ความสงบเรียบร้อย การสาธารณสุข หรือศีลธรรมของประชาชน</a:t>
              </a:r>
              <a:endParaRPr lang="th-TH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ACA1EA78-68A7-4F60-9CCD-B72EA515AFA9}"/>
              </a:ext>
            </a:extLst>
          </p:cNvPr>
          <p:cNvSpPr txBox="1"/>
          <p:nvPr/>
        </p:nvSpPr>
        <p:spPr>
          <a:xfrm>
            <a:off x="2798576" y="950284"/>
            <a:ext cx="1854405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th-TH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สิทธิทางการเมือง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2C64711-F0FC-44BF-8DF4-80F010B08CCD}"/>
              </a:ext>
            </a:extLst>
          </p:cNvPr>
          <p:cNvSpPr txBox="1"/>
          <p:nvPr/>
        </p:nvSpPr>
        <p:spPr>
          <a:xfrm>
            <a:off x="6007552" y="2963128"/>
            <a:ext cx="185440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th-TH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ความมั่นคง ฯลฯ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6A051E8-F876-4438-8772-ED86905A96E8}"/>
              </a:ext>
            </a:extLst>
          </p:cNvPr>
          <p:cNvSpPr txBox="1"/>
          <p:nvPr/>
        </p:nvSpPr>
        <p:spPr>
          <a:xfrm>
            <a:off x="6007552" y="950284"/>
            <a:ext cx="2905456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th-TH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สิทธิในชื่อเสียง/การเข้าถึงศาล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2F13C8-7D70-4AF4-8B2D-154285E8383A}"/>
              </a:ext>
            </a:extLst>
          </p:cNvPr>
          <p:cNvSpPr txBox="1"/>
          <p:nvPr/>
        </p:nvSpPr>
        <p:spPr>
          <a:xfrm>
            <a:off x="4940020" y="1990450"/>
            <a:ext cx="87876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rPr>
              <a:t>VS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160807-439D-4EB6-91BF-81EA46122157}"/>
              </a:ext>
            </a:extLst>
          </p:cNvPr>
          <p:cNvSpPr txBox="1"/>
          <p:nvPr/>
        </p:nvSpPr>
        <p:spPr>
          <a:xfrm>
            <a:off x="3891906" y="4513295"/>
            <a:ext cx="2129400" cy="400110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r>
              <a:rPr lang="th-TH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ประโยชน์สาธารณะ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B5D96D-B78E-4BA6-BE00-6E8ED0C8E636}"/>
              </a:ext>
            </a:extLst>
          </p:cNvPr>
          <p:cNvSpPr/>
          <p:nvPr/>
        </p:nvSpPr>
        <p:spPr>
          <a:xfrm flipH="1">
            <a:off x="5890651" y="944811"/>
            <a:ext cx="48030" cy="18599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6739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4C33AAD6-02A0-4713-835E-309C036A87B4}"/>
              </a:ext>
            </a:extLst>
          </p:cNvPr>
          <p:cNvSpPr/>
          <p:nvPr/>
        </p:nvSpPr>
        <p:spPr>
          <a:xfrm>
            <a:off x="1085892" y="933731"/>
            <a:ext cx="6824548" cy="101903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7DC77E-EB75-4523-B941-3F90609F80B3}"/>
              </a:ext>
            </a:extLst>
          </p:cNvPr>
          <p:cNvSpPr/>
          <p:nvPr/>
        </p:nvSpPr>
        <p:spPr>
          <a:xfrm>
            <a:off x="1085892" y="1029440"/>
            <a:ext cx="6824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ทำให้ข้อพิพาทย้ายจากศาลกลับมาสู่เวทีทางการเมืองหรือสาธารณะโดยเร็วที่สุด </a:t>
            </a:r>
            <a:endParaRPr lang="en-US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ขณะเดียวกันก็ต้องรักษาความสมดุลระหว่างการคุ้มครองสิทธิทางการเมืองกับสิทธิของบุคคลในการฟ้องร้องคดีโดยสุจริตเพื่อเยียวยาความเสียหายด้วย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48D3F-5934-4EAC-BBE4-88A660ACF88B}"/>
              </a:ext>
            </a:extLst>
          </p:cNvPr>
          <p:cNvSpPr/>
          <p:nvPr/>
        </p:nvSpPr>
        <p:spPr>
          <a:xfrm>
            <a:off x="0" y="172821"/>
            <a:ext cx="604867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กฎหมาย </a:t>
            </a:r>
            <a:r>
              <a:rPr lang="en-US" sz="3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Anti - SLAPPs </a:t>
            </a:r>
            <a:r>
              <a:rPr lang="th-TH" sz="3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ในต่างประเทศ</a:t>
            </a:r>
            <a:endParaRPr lang="en-US" altLang="ko-KR" sz="30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F95FA3-62C8-437F-9D62-924B693DC983}"/>
              </a:ext>
            </a:extLst>
          </p:cNvPr>
          <p:cNvSpPr/>
          <p:nvPr/>
        </p:nvSpPr>
        <p:spPr>
          <a:xfrm>
            <a:off x="207400" y="3058364"/>
            <a:ext cx="246778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ข้อโต้แย้งทางการเมือง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เวทีสาธารณะ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ความเสียหายต่อสาธารณะ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B801ECB-ED17-4BA6-AF41-080C33768CA3}"/>
              </a:ext>
            </a:extLst>
          </p:cNvPr>
          <p:cNvSpPr/>
          <p:nvPr/>
        </p:nvSpPr>
        <p:spPr>
          <a:xfrm>
            <a:off x="5722280" y="2955197"/>
            <a:ext cx="326940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ข้อโต้แย้งทางกฎหมาย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เวทีของกระบวนการยุติธรรมหรือศาล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ความเสียหายต่อส่วนตัวของผู้ฟ้องคดี 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2" name="Half Frame 31">
            <a:extLst>
              <a:ext uri="{FF2B5EF4-FFF2-40B4-BE49-F238E27FC236}">
                <a16:creationId xmlns:a16="http://schemas.microsoft.com/office/drawing/2014/main" id="{3837823D-3E1D-4719-B2BB-49BBB122499F}"/>
              </a:ext>
            </a:extLst>
          </p:cNvPr>
          <p:cNvSpPr/>
          <p:nvPr/>
        </p:nvSpPr>
        <p:spPr>
          <a:xfrm rot="18600617">
            <a:off x="4059803" y="3280442"/>
            <a:ext cx="533385" cy="479172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946B4CC-4D90-49AA-8123-F1977FD900DE}"/>
              </a:ext>
            </a:extLst>
          </p:cNvPr>
          <p:cNvGrpSpPr/>
          <p:nvPr/>
        </p:nvGrpSpPr>
        <p:grpSpPr>
          <a:xfrm>
            <a:off x="2771800" y="1995686"/>
            <a:ext cx="1080000" cy="1080000"/>
            <a:chOff x="2812446" y="2099894"/>
            <a:chExt cx="1080000" cy="10800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2D1395E-486E-4D70-9B61-C210BFC35217}"/>
                </a:ext>
              </a:extLst>
            </p:cNvPr>
            <p:cNvSpPr/>
            <p:nvPr/>
          </p:nvSpPr>
          <p:spPr>
            <a:xfrm>
              <a:off x="2812446" y="2099894"/>
              <a:ext cx="1080000" cy="1080000"/>
            </a:xfrm>
            <a:prstGeom prst="ellipse">
              <a:avLst/>
            </a:prstGeom>
            <a:ln w="381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48" name="Picture 47" descr="A close up of a sign&#10;&#10;Description automatically generated">
              <a:extLst>
                <a:ext uri="{FF2B5EF4-FFF2-40B4-BE49-F238E27FC236}">
                  <a16:creationId xmlns:a16="http://schemas.microsoft.com/office/drawing/2014/main" id="{92031F82-E42D-42CF-B43C-9432AEF06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144"/>
            <a:stretch/>
          </p:blipFill>
          <p:spPr>
            <a:xfrm>
              <a:off x="2967199" y="2292594"/>
              <a:ext cx="779393" cy="655758"/>
            </a:xfrm>
            <a:prstGeom prst="rect">
              <a:avLst/>
            </a:prstGeom>
          </p:spPr>
        </p:pic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E1ACCC72-8165-4432-8D0F-CBB5DE90827A}"/>
              </a:ext>
            </a:extLst>
          </p:cNvPr>
          <p:cNvSpPr/>
          <p:nvPr/>
        </p:nvSpPr>
        <p:spPr>
          <a:xfrm>
            <a:off x="4524663" y="1987990"/>
            <a:ext cx="1080000" cy="1080000"/>
          </a:xfrm>
          <a:prstGeom prst="ellipse">
            <a:avLst/>
          </a:prstGeom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FEA7481D-5E32-46BA-A89B-1008B22594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t="17801" r="24515" b="16928"/>
          <a:stretch/>
        </p:blipFill>
        <p:spPr>
          <a:xfrm>
            <a:off x="4805880" y="2228617"/>
            <a:ext cx="504057" cy="616069"/>
          </a:xfrm>
          <a:prstGeom prst="flowChartAlternateProcess">
            <a:avLst/>
          </a:prstGeom>
          <a:ln w="285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63646469-395B-4A68-B861-7603FDFA18EA}"/>
              </a:ext>
            </a:extLst>
          </p:cNvPr>
          <p:cNvGrpSpPr/>
          <p:nvPr/>
        </p:nvGrpSpPr>
        <p:grpSpPr>
          <a:xfrm>
            <a:off x="4532377" y="2931790"/>
            <a:ext cx="1080000" cy="1080000"/>
            <a:chOff x="4427984" y="4052305"/>
            <a:chExt cx="1080000" cy="10800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AAFCFF9-3325-4DAE-A8AE-032AB94A6A8A}"/>
                </a:ext>
              </a:extLst>
            </p:cNvPr>
            <p:cNvSpPr/>
            <p:nvPr/>
          </p:nvSpPr>
          <p:spPr>
            <a:xfrm>
              <a:off x="4427984" y="4052305"/>
              <a:ext cx="1080000" cy="1080000"/>
            </a:xfrm>
            <a:prstGeom prst="ellipse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71F0910B-5CBB-447B-A6A2-22050AD38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8591" y="4263801"/>
              <a:ext cx="697077" cy="697077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AEF5696-937C-48A1-83D9-9153F79CD4C9}"/>
              </a:ext>
            </a:extLst>
          </p:cNvPr>
          <p:cNvGrpSpPr/>
          <p:nvPr/>
        </p:nvGrpSpPr>
        <p:grpSpPr>
          <a:xfrm>
            <a:off x="2774126" y="3017790"/>
            <a:ext cx="1080000" cy="1080000"/>
            <a:chOff x="2987824" y="4052305"/>
            <a:chExt cx="1080000" cy="10800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1C1EAD7-6CFC-4B1D-8A57-BB3A3A7789DC}"/>
                </a:ext>
              </a:extLst>
            </p:cNvPr>
            <p:cNvSpPr/>
            <p:nvPr/>
          </p:nvSpPr>
          <p:spPr>
            <a:xfrm>
              <a:off x="2987824" y="4052305"/>
              <a:ext cx="1080000" cy="108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987312D7-B36F-4B3C-9235-2A0F5C157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2718" y="4317607"/>
              <a:ext cx="861012" cy="512441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315F92-F681-4D97-9B46-2978B00142DE}"/>
              </a:ext>
            </a:extLst>
          </p:cNvPr>
          <p:cNvGrpSpPr/>
          <p:nvPr/>
        </p:nvGrpSpPr>
        <p:grpSpPr>
          <a:xfrm>
            <a:off x="2814315" y="3878527"/>
            <a:ext cx="1080000" cy="1080000"/>
            <a:chOff x="2987824" y="2721571"/>
            <a:chExt cx="1080000" cy="10800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CF71EE4-B930-4966-8717-DAE7B2D811EC}"/>
                </a:ext>
              </a:extLst>
            </p:cNvPr>
            <p:cNvSpPr/>
            <p:nvPr/>
          </p:nvSpPr>
          <p:spPr>
            <a:xfrm>
              <a:off x="2987824" y="2721571"/>
              <a:ext cx="1080000" cy="1080000"/>
            </a:xfrm>
            <a:prstGeom prst="ellipse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1" name="Rectangle 30">
              <a:extLst>
                <a:ext uri="{FF2B5EF4-FFF2-40B4-BE49-F238E27FC236}">
                  <a16:creationId xmlns:a16="http://schemas.microsoft.com/office/drawing/2014/main" id="{54432C81-3722-406A-B36B-BFA223243694}"/>
                </a:ext>
              </a:extLst>
            </p:cNvPr>
            <p:cNvSpPr/>
            <p:nvPr/>
          </p:nvSpPr>
          <p:spPr>
            <a:xfrm>
              <a:off x="3337287" y="3071591"/>
              <a:ext cx="381073" cy="379959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2" name="Round Same Side Corner Rectangle 8">
              <a:extLst>
                <a:ext uri="{FF2B5EF4-FFF2-40B4-BE49-F238E27FC236}">
                  <a16:creationId xmlns:a16="http://schemas.microsoft.com/office/drawing/2014/main" id="{194947A7-A2A5-48E3-AAC1-21313BFD982D}"/>
                </a:ext>
              </a:extLst>
            </p:cNvPr>
            <p:cNvSpPr/>
            <p:nvPr/>
          </p:nvSpPr>
          <p:spPr>
            <a:xfrm>
              <a:off x="3203610" y="2864820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4" name="Round Same Side Corner Rectangle 20">
              <a:extLst>
                <a:ext uri="{FF2B5EF4-FFF2-40B4-BE49-F238E27FC236}">
                  <a16:creationId xmlns:a16="http://schemas.microsoft.com/office/drawing/2014/main" id="{72C19A26-E5D9-4207-8E99-CBA44188C8EC}"/>
                </a:ext>
              </a:extLst>
            </p:cNvPr>
            <p:cNvSpPr/>
            <p:nvPr/>
          </p:nvSpPr>
          <p:spPr>
            <a:xfrm rot="10800000">
              <a:off x="3260453" y="3169799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FF00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5" name="Round Same Side Corner Rectangle 20">
              <a:extLst>
                <a:ext uri="{FF2B5EF4-FFF2-40B4-BE49-F238E27FC236}">
                  <a16:creationId xmlns:a16="http://schemas.microsoft.com/office/drawing/2014/main" id="{B31ABDDE-AD0D-450F-8A70-A438DC486BE6}"/>
                </a:ext>
              </a:extLst>
            </p:cNvPr>
            <p:cNvSpPr/>
            <p:nvPr/>
          </p:nvSpPr>
          <p:spPr>
            <a:xfrm rot="10800000">
              <a:off x="3444074" y="3189275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6" name="Round Same Side Corner Rectangle 20">
              <a:extLst>
                <a:ext uri="{FF2B5EF4-FFF2-40B4-BE49-F238E27FC236}">
                  <a16:creationId xmlns:a16="http://schemas.microsoft.com/office/drawing/2014/main" id="{35E2A809-8A35-4C35-A599-55326C0F057B}"/>
                </a:ext>
              </a:extLst>
            </p:cNvPr>
            <p:cNvSpPr/>
            <p:nvPr/>
          </p:nvSpPr>
          <p:spPr>
            <a:xfrm rot="10800000">
              <a:off x="3368746" y="2727057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7" name="Round Same Side Corner Rectangle 20">
              <a:extLst>
                <a:ext uri="{FF2B5EF4-FFF2-40B4-BE49-F238E27FC236}">
                  <a16:creationId xmlns:a16="http://schemas.microsoft.com/office/drawing/2014/main" id="{6141365C-92AD-42AD-9131-DE77B3171704}"/>
                </a:ext>
              </a:extLst>
            </p:cNvPr>
            <p:cNvSpPr/>
            <p:nvPr/>
          </p:nvSpPr>
          <p:spPr>
            <a:xfrm rot="10800000">
              <a:off x="3760015" y="3035534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8" name="Round Same Side Corner Rectangle 8">
              <a:extLst>
                <a:ext uri="{FF2B5EF4-FFF2-40B4-BE49-F238E27FC236}">
                  <a16:creationId xmlns:a16="http://schemas.microsoft.com/office/drawing/2014/main" id="{7AEEC2CC-0663-4007-9D65-1F3849CC64B7}"/>
                </a:ext>
              </a:extLst>
            </p:cNvPr>
            <p:cNvSpPr/>
            <p:nvPr/>
          </p:nvSpPr>
          <p:spPr>
            <a:xfrm>
              <a:off x="3088060" y="314904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Round Same Side Corner Rectangle 8">
              <a:extLst>
                <a:ext uri="{FF2B5EF4-FFF2-40B4-BE49-F238E27FC236}">
                  <a16:creationId xmlns:a16="http://schemas.microsoft.com/office/drawing/2014/main" id="{D3AEED38-A86B-4F96-AE70-F5476C59AF5B}"/>
                </a:ext>
              </a:extLst>
            </p:cNvPr>
            <p:cNvSpPr/>
            <p:nvPr/>
          </p:nvSpPr>
          <p:spPr>
            <a:xfrm>
              <a:off x="3601639" y="2806271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0" name="Round Same Side Corner Rectangle 8">
              <a:extLst>
                <a:ext uri="{FF2B5EF4-FFF2-40B4-BE49-F238E27FC236}">
                  <a16:creationId xmlns:a16="http://schemas.microsoft.com/office/drawing/2014/main" id="{EE002492-32DB-469A-9359-4391EB3C52B0}"/>
                </a:ext>
              </a:extLst>
            </p:cNvPr>
            <p:cNvSpPr/>
            <p:nvPr/>
          </p:nvSpPr>
          <p:spPr>
            <a:xfrm>
              <a:off x="3620831" y="324358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EC6C8E2-6523-4C29-8645-0EDA2F24BAAE}"/>
              </a:ext>
            </a:extLst>
          </p:cNvPr>
          <p:cNvGrpSpPr/>
          <p:nvPr/>
        </p:nvGrpSpPr>
        <p:grpSpPr>
          <a:xfrm>
            <a:off x="4572120" y="3867894"/>
            <a:ext cx="1080000" cy="1080000"/>
            <a:chOff x="4427984" y="2721571"/>
            <a:chExt cx="1080000" cy="108000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5443E35-2525-4DD9-9A41-97AF1044A44F}"/>
                </a:ext>
              </a:extLst>
            </p:cNvPr>
            <p:cNvSpPr/>
            <p:nvPr/>
          </p:nvSpPr>
          <p:spPr>
            <a:xfrm>
              <a:off x="4427984" y="2721571"/>
              <a:ext cx="1080000" cy="108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73" name="Round Same Side Corner Rectangle 8">
              <a:extLst>
                <a:ext uri="{FF2B5EF4-FFF2-40B4-BE49-F238E27FC236}">
                  <a16:creationId xmlns:a16="http://schemas.microsoft.com/office/drawing/2014/main" id="{916102E8-87FB-40B3-9B78-CD231D0B3A3D}"/>
                </a:ext>
              </a:extLst>
            </p:cNvPr>
            <p:cNvSpPr/>
            <p:nvPr/>
          </p:nvSpPr>
          <p:spPr>
            <a:xfrm>
              <a:off x="4547424" y="3039828"/>
              <a:ext cx="176460" cy="464752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4" name="Round Same Side Corner Rectangle 20">
              <a:extLst>
                <a:ext uri="{FF2B5EF4-FFF2-40B4-BE49-F238E27FC236}">
                  <a16:creationId xmlns:a16="http://schemas.microsoft.com/office/drawing/2014/main" id="{473AE31F-07BC-4C36-84EA-594B5922E48B}"/>
                </a:ext>
              </a:extLst>
            </p:cNvPr>
            <p:cNvSpPr/>
            <p:nvPr/>
          </p:nvSpPr>
          <p:spPr>
            <a:xfrm rot="10800000">
              <a:off x="5167021" y="3050998"/>
              <a:ext cx="219879" cy="469045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FFF00"/>
            </a:solidFill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6228F0D-2EBA-4072-BAFD-A0A8E6731BE5}"/>
                </a:ext>
              </a:extLst>
            </p:cNvPr>
            <p:cNvSpPr/>
            <p:nvPr/>
          </p:nvSpPr>
          <p:spPr>
            <a:xfrm>
              <a:off x="4729481" y="3201763"/>
              <a:ext cx="432048" cy="2025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H Sarabun New" panose="020B0500040200020003" pitchFamily="34" charset="-34"/>
                  <a:cs typeface="TH Sarabun New" panose="020B0500040200020003" pitchFamily="34" charset="-34"/>
                </a:rPr>
                <a:t>VS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77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DE6184C3-D25D-486C-92A1-4657E3D6FA58}"/>
              </a:ext>
            </a:extLst>
          </p:cNvPr>
          <p:cNvSpPr txBox="1">
            <a:spLocks/>
          </p:cNvSpPr>
          <p:nvPr/>
        </p:nvSpPr>
        <p:spPr>
          <a:xfrm>
            <a:off x="0" y="267494"/>
            <a:ext cx="5997535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กฎหมาย </a:t>
            </a:r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Anti - SLAPPs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ในต่างประเทศ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0578B3-A767-4142-8145-15DAD9F06CD8}"/>
              </a:ext>
            </a:extLst>
          </p:cNvPr>
          <p:cNvSpPr txBox="1"/>
          <p:nvPr/>
        </p:nvSpPr>
        <p:spPr>
          <a:xfrm>
            <a:off x="179512" y="1073041"/>
            <a:ext cx="3096344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กฎหมาย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Anti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หรือมักเรียกว่ากฎหมายคุ้มครองการมีส่วนร่วมสาธารณะ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(The Citizens Participation Act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/ 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The Public speech protection act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/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Protection of Public Participation Act)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ถูกพัฒนาขึ้นในสหรัฐอเมริกา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 (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ปัจจุบันมี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32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มลรัฐที่มีกฎหมาย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ส่วนประเทศ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อื่นๆ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ก็ได้แก่ แคนาดา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Quebec, </a:t>
            </a:r>
            <a:r>
              <a:rPr lang="en-US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ontario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)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และออสเตรเลีย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(Australian Capital Territory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)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ในอาเซียนก็มีฟิลิปปินส์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5D3A93-4F6C-4774-973C-8C3EC4AB85D2}"/>
              </a:ext>
            </a:extLst>
          </p:cNvPr>
          <p:cNvSpPr txBox="1"/>
          <p:nvPr/>
        </p:nvSpPr>
        <p:spPr>
          <a:xfrm>
            <a:off x="3341766" y="1063823"/>
            <a:ext cx="5694730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หลักเกณฑ์สำคัญของ</a:t>
            </a:r>
            <a:r>
              <a:rPr lang="th-TH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กฏหมาย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จะประกอบด้วย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ขอบเขตการคุ้มครองตามกฎหมาย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การอนุญาตให้จำเลยมีช่องทางเฉพาะในการยื่นคำร้องเพื่อให้ยกฟ้องตั้งแต่เริ่มต้น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(อาจจะเรียกว่า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Motion to strike/a special motion to strike/motion to dismiss/)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ถือเป็นหัวใจสำคัญของกฎหมาย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กำหนดให้ต้องมีการไต่สวนคำร้องอย่างเร่งด่วน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การพักหรือจำกัดการพิจารณา การกำหนดกระบวนการไต่สวน การอุทธรณ์ ฯลฯ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กำหนดภาระการพิสูจน์และหลักเกณฑ์การพิสูจน์ของคู่กรณี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กำหนดการชดใช้และบทลงโทษสำหรับคู่กรณี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ได้แก่ ค่าธรรมเนียมศาล ค่าทนายความ และค่าใช้จ่ายอื่น ๆ รวมถึงค่าเสียหายเชิงลงโทษ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เรื่อง</a:t>
            </a:r>
            <a:r>
              <a:rPr lang="th-TH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อื่นๆ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อาทิ การกำหนดให้อัยการสูงสุดหรือหน่วยงานรัฐเข้าแทรกแซงช่วยเหลือคดีแก่ผู้ถูกฟ้อง การรายงานผลคดี 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0293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CC90005-EE76-4992-BF29-762E62331E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711" r="24252"/>
          <a:stretch/>
        </p:blipFill>
        <p:spPr>
          <a:xfrm>
            <a:off x="827584" y="555526"/>
            <a:ext cx="3518147" cy="252866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811C490-ACEA-4DBC-B0D5-142FAE5096CE}"/>
              </a:ext>
            </a:extLst>
          </p:cNvPr>
          <p:cNvGrpSpPr/>
          <p:nvPr/>
        </p:nvGrpSpPr>
        <p:grpSpPr>
          <a:xfrm>
            <a:off x="0" y="2859782"/>
            <a:ext cx="7917391" cy="644655"/>
            <a:chOff x="1252769" y="2226534"/>
            <a:chExt cx="6760021" cy="644655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31095726-CC0D-4F44-A156-5AAFF6C44620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DA140592-2929-436B-BA91-1518F2A3389A}"/>
                </a:ext>
              </a:extLst>
            </p:cNvPr>
            <p:cNvSpPr/>
            <p:nvPr/>
          </p:nvSpPr>
          <p:spPr>
            <a:xfrm>
              <a:off x="2137833" y="2226534"/>
              <a:ext cx="5874957" cy="64465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2CF00D-8652-4D9C-BBB8-3C03AEEF6275}"/>
                </a:ext>
              </a:extLst>
            </p:cNvPr>
            <p:cNvSpPr txBox="1"/>
            <p:nvPr/>
          </p:nvSpPr>
          <p:spPr>
            <a:xfrm>
              <a:off x="2453512" y="2306790"/>
              <a:ext cx="534663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กลไกทางกฎหมายในการจัดการ </a:t>
              </a:r>
              <a:r>
                <a:rPr lang="en-US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SLAPPs </a:t>
              </a:r>
              <a:r>
                <a:rPr lang="th-TH" sz="2400" b="1" dirty="0">
                  <a:latin typeface="TH Kodchasal" panose="02000506000000020004" pitchFamily="2" charset="-34"/>
                  <a:cs typeface="TH Kodchasal" panose="02000506000000020004" pitchFamily="2" charset="-34"/>
                </a:rPr>
                <a:t>ในประเทศไทย</a:t>
              </a:r>
              <a:endParaRPr lang="en-US" sz="2400" dirty="0"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BF33E0-CB74-43ED-A700-673B6EDED459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latin typeface="Open Sans" panose="020B0606030504020204" pitchFamily="34" charset="0"/>
                  <a:cs typeface="TH Chakra Petch" panose="02000506000000020004" pitchFamily="2" charset="-34"/>
                </a:rPr>
                <a:t>4</a:t>
              </a:r>
              <a:endParaRPr lang="en-GB" sz="3000" b="1" dirty="0"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5389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ED79FF5-C72A-4637-AEE4-9D5113822C97}"/>
              </a:ext>
            </a:extLst>
          </p:cNvPr>
          <p:cNvSpPr txBox="1">
            <a:spLocks/>
          </p:cNvSpPr>
          <p:nvPr/>
        </p:nvSpPr>
        <p:spPr>
          <a:xfrm>
            <a:off x="0" y="153717"/>
            <a:ext cx="1907704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คดีอาญา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004B16-77B8-4C8D-BB3B-076840D6AD61}"/>
              </a:ext>
            </a:extLst>
          </p:cNvPr>
          <p:cNvGrpSpPr/>
          <p:nvPr/>
        </p:nvGrpSpPr>
        <p:grpSpPr>
          <a:xfrm>
            <a:off x="3232042" y="823092"/>
            <a:ext cx="5097192" cy="1040279"/>
            <a:chOff x="3813470" y="1635614"/>
            <a:chExt cx="5258621" cy="1729408"/>
          </a:xfrm>
        </p:grpSpPr>
        <p:sp>
          <p:nvSpPr>
            <p:cNvPr id="11" name="Right Arrow Callout 4">
              <a:extLst>
                <a:ext uri="{FF2B5EF4-FFF2-40B4-BE49-F238E27FC236}">
                  <a16:creationId xmlns:a16="http://schemas.microsoft.com/office/drawing/2014/main" id="{57FEC89E-09A7-4DA5-8C6D-DF522442421E}"/>
                </a:ext>
              </a:extLst>
            </p:cNvPr>
            <p:cNvSpPr/>
            <p:nvPr/>
          </p:nvSpPr>
          <p:spPr>
            <a:xfrm>
              <a:off x="6685195" y="1635614"/>
              <a:ext cx="2386896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rgbClr val="FFC000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Right Arrow Callout 6">
              <a:extLst>
                <a:ext uri="{FF2B5EF4-FFF2-40B4-BE49-F238E27FC236}">
                  <a16:creationId xmlns:a16="http://schemas.microsoft.com/office/drawing/2014/main" id="{66FFBECA-A4E9-4F83-BFD2-8779C8CDD91A}"/>
                </a:ext>
              </a:extLst>
            </p:cNvPr>
            <p:cNvSpPr/>
            <p:nvPr/>
          </p:nvSpPr>
          <p:spPr>
            <a:xfrm>
              <a:off x="3813470" y="1677932"/>
              <a:ext cx="2386897" cy="168709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rgbClr val="FFFF00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3" name="Right Arrow Callout 29">
            <a:extLst>
              <a:ext uri="{FF2B5EF4-FFF2-40B4-BE49-F238E27FC236}">
                <a16:creationId xmlns:a16="http://schemas.microsoft.com/office/drawing/2014/main" id="{24073967-EBF9-4BE7-B90E-99ABC3A2222E}"/>
              </a:ext>
            </a:extLst>
          </p:cNvPr>
          <p:cNvSpPr/>
          <p:nvPr/>
        </p:nvSpPr>
        <p:spPr>
          <a:xfrm>
            <a:off x="445966" y="848257"/>
            <a:ext cx="2316130" cy="1015114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3909"/>
            </a:avLst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50800">
            <a:solidFill>
              <a:srgbClr val="FF00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26703F-EE82-47FB-BE93-4013AC8B7385}"/>
              </a:ext>
            </a:extLst>
          </p:cNvPr>
          <p:cNvSpPr/>
          <p:nvPr/>
        </p:nvSpPr>
        <p:spPr>
          <a:xfrm>
            <a:off x="532489" y="923516"/>
            <a:ext cx="1512168" cy="9144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ชั้นสอบสวน</a:t>
            </a:r>
          </a:p>
          <a:p>
            <a:pPr algn="ctr"/>
            <a:r>
              <a:rPr lang="th-TH" sz="1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พนักงานสอบสวน/พนักงานอัยการ</a:t>
            </a:r>
            <a:endParaRPr lang="en-US" sz="14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1FF08C-82BE-49BA-8E35-C0AD331A8E64}"/>
              </a:ext>
            </a:extLst>
          </p:cNvPr>
          <p:cNvSpPr/>
          <p:nvPr/>
        </p:nvSpPr>
        <p:spPr>
          <a:xfrm>
            <a:off x="3379272" y="930187"/>
            <a:ext cx="1430536" cy="9144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ชั้นสั่งคดี</a:t>
            </a:r>
          </a:p>
          <a:p>
            <a:pPr algn="ctr"/>
            <a:r>
              <a:rPr lang="th-TH" sz="1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พนักงานอัยการ</a:t>
            </a:r>
            <a:endParaRPr lang="en-US" sz="14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81DAF9-88BE-48C4-963A-5CEA71047865}"/>
              </a:ext>
            </a:extLst>
          </p:cNvPr>
          <p:cNvSpPr/>
          <p:nvPr/>
        </p:nvSpPr>
        <p:spPr>
          <a:xfrm>
            <a:off x="6168993" y="873304"/>
            <a:ext cx="1430536" cy="9144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ชั้นศาล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8A41F6-94FB-46C9-9610-90A19DF0AC22}"/>
              </a:ext>
            </a:extLst>
          </p:cNvPr>
          <p:cNvSpPr/>
          <p:nvPr/>
        </p:nvSpPr>
        <p:spPr>
          <a:xfrm>
            <a:off x="494590" y="1981847"/>
            <a:ext cx="2444989" cy="2259086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latinLnBrk="0">
              <a:buFont typeface="Arial" panose="020B0604020202020204" pitchFamily="34" charset="0"/>
              <a:buChar char="•"/>
              <a:defRPr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รวบรวมพยานหลักฐานทุกชนิดเพื่อทราบข้อเท็จจริงและพฤติการณ์</a:t>
            </a:r>
            <a:r>
              <a:rPr lang="th-TH" sz="1600" dirty="0" err="1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ต่างๆ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เกี่ยวกับความผิดที่มีการกล่าวหา เพื่อจะรู้ตัวผู้กระทำผิด และพิสูจน์ให้เห็นความผิดหรือความบริสุทธิ์ของผู้ต้องหา และทำความเห็นควรสั่งไม่ฟ้อง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D2D83-1621-40F2-8265-983B456C0861}"/>
              </a:ext>
            </a:extLst>
          </p:cNvPr>
          <p:cNvSpPr/>
          <p:nvPr/>
        </p:nvSpPr>
        <p:spPr>
          <a:xfrm>
            <a:off x="6084168" y="1980076"/>
            <a:ext cx="2732361" cy="2231222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ชั้นการตรวจคำฟ้อง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ประมวลกฎหมายวิธีพิจารณาความอาญา</a:t>
            </a:r>
            <a:r>
              <a:rPr lang="th-TH" sz="16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มาตรา </a:t>
            </a:r>
            <a:r>
              <a:rPr lang="en-US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161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/</a:t>
            </a:r>
            <a:r>
              <a:rPr lang="en-US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 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มีข้อจำกัดไม่ใช้กับคดีที่พนักงานอัยการเป็นโจทก์และไม่มีขั้นตอนที่ชัดเจน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Kodchasal" panose="02000506000000020004" pitchFamily="2" charset="-34"/>
                <a:cs typeface="TH Kodchasal" panose="02000506000000020004" pitchFamily="2" charset="-34"/>
              </a:rPr>
              <a:t>ชั้นไต่สวนมูลฟ้อง 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ประมวลกฎหมายวิธีพิจารณาความอาญา  มาตรา 165/2 มีข้อจำกัดไม่ใช้กับคดีที่พนักงานอัยการเป็นโจทก์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D26078-B293-4A32-AE12-48F27D51AB6E}"/>
              </a:ext>
            </a:extLst>
          </p:cNvPr>
          <p:cNvSpPr/>
          <p:nvPr/>
        </p:nvSpPr>
        <p:spPr>
          <a:xfrm>
            <a:off x="408353" y="1981846"/>
            <a:ext cx="49050" cy="22590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546E2A-A164-4555-991D-E8117C5E115F}"/>
              </a:ext>
            </a:extLst>
          </p:cNvPr>
          <p:cNvSpPr/>
          <p:nvPr/>
        </p:nvSpPr>
        <p:spPr>
          <a:xfrm>
            <a:off x="3201938" y="1981846"/>
            <a:ext cx="49049" cy="22294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D56DCF-67A7-46F1-8C50-8487E4DC5671}"/>
              </a:ext>
            </a:extLst>
          </p:cNvPr>
          <p:cNvSpPr/>
          <p:nvPr/>
        </p:nvSpPr>
        <p:spPr>
          <a:xfrm>
            <a:off x="5995523" y="1981847"/>
            <a:ext cx="49048" cy="22312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7D0825-9870-40AF-8CE7-75A362F6BE5B}"/>
              </a:ext>
            </a:extLst>
          </p:cNvPr>
          <p:cNvSpPr/>
          <p:nvPr/>
        </p:nvSpPr>
        <p:spPr>
          <a:xfrm>
            <a:off x="3290584" y="1981846"/>
            <a:ext cx="2527897" cy="2259085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Kodchasal" panose="02000506000000020004" pitchFamily="2" charset="-34"/>
                <a:cs typeface="TH Kodchasal" panose="02000506000000020004" pitchFamily="2" charset="-34"/>
              </a:rPr>
              <a:t>กลั่นกรองสำนวน ตรวจสอบค้นหาความจริง สอบสวนเพิ่มเติม สั่งไม่ฟ้อง</a:t>
            </a:r>
          </a:p>
          <a:p>
            <a:pPr marL="285750" lvl="0" indent="-285750" latinLnBrk="0">
              <a:buFont typeface="Arial" panose="020B0604020202020204" pitchFamily="34" charset="0"/>
              <a:buChar char="•"/>
              <a:defRPr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สั่งไม่ฟ้องคดีอาญาเพราะไม่เป็นประโยชน์ต่อสาธารณะฯ ตามพรบ</a:t>
            </a:r>
            <a:r>
              <a:rPr lang="en-US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.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องค์กรอัยการฯ มาตรา 21 ประกอบระเบียบว่าด้วยการสั่งคดีอาญาที่จะไม่เป็นประโยชน์แก่สาธารณชน ฯ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D6EBA5-DFFA-40F2-A68E-E02AF15CC489}"/>
              </a:ext>
            </a:extLst>
          </p:cNvPr>
          <p:cNvSpPr txBox="1"/>
          <p:nvPr/>
        </p:nvSpPr>
        <p:spPr>
          <a:xfrm>
            <a:off x="899592" y="4384862"/>
            <a:ext cx="7200800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การชดใช้และการลงโทษ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: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คดีอาญาไม่มีกฎหมายบัญญัติให้ศาลต้องสั่งจ่ายค่าใช้จ่ายในการดำเนินคดี ค่าทนายความ ค่าเสียหาย รวมถึงมาตรการลงโทษอื่นแก่คู่กรณี </a:t>
            </a:r>
            <a:endParaRPr lang="en-US" sz="1600" dirty="0">
              <a:effectLst/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6B27E3-6BC0-41BF-9F73-AD83CBC66506}"/>
              </a:ext>
            </a:extLst>
          </p:cNvPr>
          <p:cNvSpPr txBox="1"/>
          <p:nvPr/>
        </p:nvSpPr>
        <p:spPr>
          <a:xfrm>
            <a:off x="2578446" y="351769"/>
            <a:ext cx="345799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lvl="0"/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การต้องพิสูจน์และยกฟ้องคดีโดยรวดเร็ว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4541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ED79FF5-C72A-4637-AEE4-9D5113822C97}"/>
              </a:ext>
            </a:extLst>
          </p:cNvPr>
          <p:cNvSpPr txBox="1">
            <a:spLocks/>
          </p:cNvSpPr>
          <p:nvPr/>
        </p:nvSpPr>
        <p:spPr>
          <a:xfrm>
            <a:off x="0" y="555526"/>
            <a:ext cx="7596336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ประมวลกฎหมายวิธีพิจารณาความอาญา มาตรา 161/1 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08113-79B5-4B34-B5D4-4BC1C74E1E92}"/>
              </a:ext>
            </a:extLst>
          </p:cNvPr>
          <p:cNvSpPr txBox="1"/>
          <p:nvPr/>
        </p:nvSpPr>
        <p:spPr>
          <a:xfrm>
            <a:off x="827584" y="1635646"/>
            <a:ext cx="7200800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      “ในคดีราษฎรเป็นโจทก์ หากความปรากฏต่อศาลเองหรือมีพยานหลักฐานที่ศาลเรียกมาว่าโจทก์ฟ้องคดีโดยไม่สุจริตหรือโดยบิดเบือนข้อเท็จจริง เพื่อกลั่นแกล้งหรือเอาเปรียบจำเลยหรือโดยมุ่งหวังผลอย่างอื่นยิ่งกว่าประโยชน์ที่พึงได้โดยชอบ ให้ศาลยกฟ้อง และห้ามมิให้โจทก์ยื่นฟ้องในเรื่องเดียวกันนั้นอีก </a:t>
            </a:r>
            <a:endParaRPr lang="en-US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      การฟ้องคดีโดยไม่สุจริตตามวรรคหนึ่ง ให้หมายความรวมถึงการที่โจทก์จงใจฝ่าฝืนคำสั่งหรือคำพิพากษาของศาลในคดีอาญาอื่นซึ่งถึงที่สุดแล้วโดยปราศจากเหตุผลอันสมควรด้วย”</a:t>
            </a:r>
            <a:endParaRPr lang="en-US" sz="2000" dirty="0">
              <a:effectLst/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68701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ED79FF5-C72A-4637-AEE4-9D5113822C97}"/>
              </a:ext>
            </a:extLst>
          </p:cNvPr>
          <p:cNvSpPr txBox="1">
            <a:spLocks/>
          </p:cNvSpPr>
          <p:nvPr/>
        </p:nvSpPr>
        <p:spPr>
          <a:xfrm>
            <a:off x="0" y="555526"/>
            <a:ext cx="7596336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ประมวลกฎหมายวิธีพิจารณาความอาญา มาตรา 16</a:t>
            </a:r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5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/</a:t>
            </a:r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2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08113-79B5-4B34-B5D4-4BC1C74E1E92}"/>
              </a:ext>
            </a:extLst>
          </p:cNvPr>
          <p:cNvSpPr txBox="1"/>
          <p:nvPr/>
        </p:nvSpPr>
        <p:spPr>
          <a:xfrm>
            <a:off x="827584" y="1635646"/>
            <a:ext cx="727280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Kodchasal" panose="02000506000000020004" pitchFamily="2" charset="-34"/>
                <a:cs typeface="TH Kodchasal" panose="02000506000000020004" pitchFamily="2" charset="-34"/>
              </a:rPr>
              <a:t>       “ในการไต่สวนมูลฟ้อง  จำเลยอาจแถลงให้ศาลทราบถึงข้อเท็จจริงหรือข้อกฎหมายอันสำคัญที่ศาลควรสั่งว่าคดีไม่มีมูล และจะระบุในคำแถลงถึงตัวบุคคล เอกสาร หรือวัตถุที่จะสนับสนุนข้อเท็จจริงตามคำแถลงของจำเลยด้วยก็ได้ กรณีเช่นว่านี้ ศาลอาจเรียกบุคคล เอกสาร หรือวัตถุดังกล่าวมาเป็นพยานศาลเพื่อประกอบการวินิจฉัยสั่งคดีได้ตามที่จำเป็นและสมควร โดยโจทก์และจำเลยอาจถามพยานศาลได้เมื่อได้รับอนุญาตจากศาล” </a:t>
            </a:r>
            <a:endParaRPr lang="en-US" sz="2000" dirty="0">
              <a:effectLst/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7615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ED79FF5-C72A-4637-AEE4-9D5113822C97}"/>
              </a:ext>
            </a:extLst>
          </p:cNvPr>
          <p:cNvSpPr txBox="1">
            <a:spLocks/>
          </p:cNvSpPr>
          <p:nvPr/>
        </p:nvSpPr>
        <p:spPr>
          <a:xfrm>
            <a:off x="0" y="483518"/>
            <a:ext cx="1907704" cy="576064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คดีแพ่ง</a:t>
            </a:r>
            <a:endParaRPr lang="en-US" sz="3000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D6EBA5-DFFA-40F2-A68E-E02AF15CC489}"/>
              </a:ext>
            </a:extLst>
          </p:cNvPr>
          <p:cNvSpPr txBox="1"/>
          <p:nvPr/>
        </p:nvSpPr>
        <p:spPr>
          <a:xfrm>
            <a:off x="683568" y="1279088"/>
            <a:ext cx="720080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การต้องพิสูจน์และยกฟ้องคดีโดยรวดเร็ว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ไม่มีกลไกที่ชัดเจน 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การชดใช้และการลงโทษ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หากคู่ความฝ่ายใดแพ้คดี ศาลจะสั่งให้จ่ายค่าฤชาธรรมเนียม ค่าทนายความให้แก่ผู้ชนะคดี หากโจทก์ชนะคดี จำเลยต้องจ่ายค่าฤชาธรรมเนียมและค่าทนายความแทนโจทก์ หากจำเลยชนะคดี โจทก์จะต้องจ่ายค่าฤชาธรรมเนียมและค่าทนายความแทนจำเลย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ค่าใช่จ่ายดังกล่าวจะไม่ครอบคลุมค่าใช้จ่าย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อื่นๆ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ที่ต้องเสียไปจากการดำเนินคดี ไม่ว่าจะเป็นค่าเดินทาง ค่าขาดประโยชน์จากการถูกดำเนินคดี ฯลฯ ซึ่งหากผู้ถูกฟ้องคดีต้องการที่จะให้โจทก์ชดใช้ค่าใช้จ่ายเหล่านี้ก็จะต้องไปดำเนินคดีทางแพ่งเรียกร้องค่าเสียหายต่างหาก</a:t>
            </a:r>
            <a:endParaRPr lang="en-US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84853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BD3CF78-4638-42E7-9DF5-D5132EEF0DEE}"/>
              </a:ext>
            </a:extLst>
          </p:cNvPr>
          <p:cNvGrpSpPr/>
          <p:nvPr/>
        </p:nvGrpSpPr>
        <p:grpSpPr>
          <a:xfrm>
            <a:off x="83" y="2761866"/>
            <a:ext cx="5652037" cy="644655"/>
            <a:chOff x="1252769" y="2226534"/>
            <a:chExt cx="6206516" cy="644655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Arrow: Pentagon 8">
              <a:extLst>
                <a:ext uri="{FF2B5EF4-FFF2-40B4-BE49-F238E27FC236}">
                  <a16:creationId xmlns:a16="http://schemas.microsoft.com/office/drawing/2014/main" id="{4A77FF77-D0AA-4226-AE0F-2A6532DBFE66}"/>
                </a:ext>
              </a:extLst>
            </p:cNvPr>
            <p:cNvSpPr/>
            <p:nvPr/>
          </p:nvSpPr>
          <p:spPr>
            <a:xfrm>
              <a:off x="1252769" y="2226534"/>
              <a:ext cx="1112273" cy="644655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C89485FC-09A0-4842-904C-D3D6C303972D}"/>
                </a:ext>
              </a:extLst>
            </p:cNvPr>
            <p:cNvSpPr/>
            <p:nvPr/>
          </p:nvSpPr>
          <p:spPr>
            <a:xfrm>
              <a:off x="2137833" y="2226534"/>
              <a:ext cx="5321452" cy="64465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latinLnBrk="0">
                <a:defRPr/>
              </a:pPr>
              <a:endParaRPr lang="en-US" sz="1350">
                <a:solidFill>
                  <a:srgbClr val="282F39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09E47D-3F13-43A7-8BC8-778D825C2F7E}"/>
                </a:ext>
              </a:extLst>
            </p:cNvPr>
            <p:cNvSpPr txBox="1"/>
            <p:nvPr/>
          </p:nvSpPr>
          <p:spPr>
            <a:xfrm>
              <a:off x="2453512" y="2306790"/>
              <a:ext cx="41440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sz="2400" b="1" dirty="0">
                  <a:solidFill>
                    <a:schemeClr val="bg1"/>
                  </a:solidFill>
                  <a:latin typeface="TH Kodchasal" panose="02000506000000020004" pitchFamily="2" charset="-34"/>
                  <a:cs typeface="TH Kodchasal" panose="02000506000000020004" pitchFamily="2" charset="-34"/>
                </a:rPr>
                <a:t>บทสรุปและข้อเสนอแนะ</a:t>
              </a:r>
              <a:endParaRPr lang="en-US" sz="24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54127D-29A5-4E6A-AA93-B79F6570BA53}"/>
                </a:ext>
              </a:extLst>
            </p:cNvPr>
            <p:cNvSpPr txBox="1"/>
            <p:nvPr/>
          </p:nvSpPr>
          <p:spPr>
            <a:xfrm>
              <a:off x="1316306" y="2297026"/>
              <a:ext cx="757990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 latinLnBrk="0">
                <a:defRPr/>
              </a:pPr>
              <a:r>
                <a:rPr lang="ru-RU" sz="3000" b="1" dirty="0">
                  <a:solidFill>
                    <a:schemeClr val="bg1"/>
                  </a:solidFill>
                  <a:latin typeface="Open Sans" panose="020B0606030504020204" pitchFamily="34" charset="0"/>
                  <a:cs typeface="TH Chakra Petch" panose="02000506000000020004" pitchFamily="2" charset="-34"/>
                </a:rPr>
                <a:t>0</a:t>
              </a:r>
              <a:r>
                <a:rPr lang="en-US" sz="3000" b="1" dirty="0">
                  <a:solidFill>
                    <a:schemeClr val="bg1"/>
                  </a:solidFill>
                  <a:latin typeface="Open Sans" panose="020B0606030504020204" pitchFamily="34" charset="0"/>
                  <a:cs typeface="TH Chakra Petch" panose="02000506000000020004" pitchFamily="2" charset="-34"/>
                </a:rPr>
                <a:t>5</a:t>
              </a:r>
              <a:endParaRPr lang="en-GB" sz="3000" b="1" dirty="0">
                <a:solidFill>
                  <a:schemeClr val="bg1"/>
                </a:solidFill>
                <a:latin typeface="TH Chakra Petch" panose="02000506000000020004" pitchFamily="2" charset="-34"/>
                <a:ea typeface="Noto Sans" panose="020B0502040504020204" pitchFamily="34"/>
                <a:cs typeface="TH Chakra Petch" panose="02000506000000020004" pitchFamily="2" charset="-34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50727A7-F9A0-48A4-99AE-4A493941606F}"/>
              </a:ext>
            </a:extLst>
          </p:cNvPr>
          <p:cNvGrpSpPr/>
          <p:nvPr/>
        </p:nvGrpSpPr>
        <p:grpSpPr>
          <a:xfrm>
            <a:off x="3672567" y="1733113"/>
            <a:ext cx="1467921" cy="1180773"/>
            <a:chOff x="4791159" y="2427734"/>
            <a:chExt cx="4352841" cy="2715766"/>
          </a:xfrm>
          <a:solidFill>
            <a:schemeClr val="accent2">
              <a:lumMod val="60000"/>
              <a:lumOff val="40000"/>
            </a:schemeClr>
          </a:solidFill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25C978AC-FF98-46C6-AF21-A84DBA57AF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" t="18689" b="11350"/>
            <a:stretch/>
          </p:blipFill>
          <p:spPr>
            <a:xfrm>
              <a:off x="4791159" y="2571750"/>
              <a:ext cx="4352841" cy="2571750"/>
            </a:xfrm>
            <a:prstGeom prst="snip2SameRect">
              <a:avLst/>
            </a:prstGeom>
            <a:grpFill/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09AD4B5-5F9C-4A38-9553-C9517AE4F0C1}"/>
                </a:ext>
              </a:extLst>
            </p:cNvPr>
            <p:cNvSpPr/>
            <p:nvPr/>
          </p:nvSpPr>
          <p:spPr>
            <a:xfrm>
              <a:off x="5796136" y="2427734"/>
              <a:ext cx="2232248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F8544A-D1CD-40E7-A2C2-F61C9DE74C61}"/>
              </a:ext>
            </a:extLst>
          </p:cNvPr>
          <p:cNvGrpSpPr/>
          <p:nvPr/>
        </p:nvGrpSpPr>
        <p:grpSpPr>
          <a:xfrm>
            <a:off x="683186" y="17434"/>
            <a:ext cx="6259456" cy="3130380"/>
            <a:chOff x="202447" y="1663756"/>
            <a:chExt cx="6259456" cy="313038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054542-C865-439E-B315-036239820DA9}"/>
                </a:ext>
              </a:extLst>
            </p:cNvPr>
            <p:cNvSpPr txBox="1"/>
            <p:nvPr/>
          </p:nvSpPr>
          <p:spPr>
            <a:xfrm rot="3669399">
              <a:off x="5848273" y="1754166"/>
              <a:ext cx="7040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LAW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7B5777B-76FD-435C-B8E7-DE72602E06F1}"/>
                </a:ext>
              </a:extLst>
            </p:cNvPr>
            <p:cNvSpPr txBox="1"/>
            <p:nvPr/>
          </p:nvSpPr>
          <p:spPr>
            <a:xfrm>
              <a:off x="202447" y="3224476"/>
              <a:ext cx="286649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Agency FB" panose="020B0503020202020204" pitchFamily="34" charset="0"/>
                  <a:cs typeface="TH Kodchasal" panose="02000506000000020004" pitchFamily="2" charset="-34"/>
                </a:rPr>
                <a:t>SLAPP</a:t>
              </a:r>
              <a:endParaRPr lang="en-US" sz="9600" dirty="0">
                <a:solidFill>
                  <a:schemeClr val="accent2">
                    <a:lumMod val="60000"/>
                    <a:lumOff val="4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E9D99E9-4892-4BA2-B259-74D023DB4F31}"/>
              </a:ext>
            </a:extLst>
          </p:cNvPr>
          <p:cNvSpPr/>
          <p:nvPr/>
        </p:nvSpPr>
        <p:spPr>
          <a:xfrm>
            <a:off x="3931884" y="1601988"/>
            <a:ext cx="864096" cy="271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25786CD7-F2D4-4518-ABCA-545C048CCE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9098" y="947237"/>
            <a:ext cx="1082804" cy="1082804"/>
          </a:xfrm>
          <a:prstGeom prst="rect">
            <a:avLst/>
          </a:prstGeom>
        </p:spPr>
      </p:pic>
      <p:sp>
        <p:nvSpPr>
          <p:cNvPr id="47" name="Flowchart: Delay 46">
            <a:extLst>
              <a:ext uri="{FF2B5EF4-FFF2-40B4-BE49-F238E27FC236}">
                <a16:creationId xmlns:a16="http://schemas.microsoft.com/office/drawing/2014/main" id="{32F5D367-E9D0-458C-A30F-2241E7C6FADD}"/>
              </a:ext>
            </a:extLst>
          </p:cNvPr>
          <p:cNvSpPr/>
          <p:nvPr/>
        </p:nvSpPr>
        <p:spPr>
          <a:xfrm rot="16200000">
            <a:off x="3908203" y="1392065"/>
            <a:ext cx="1097494" cy="1642107"/>
          </a:xfrm>
          <a:prstGeom prst="flowChartDelay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C5E1C5-2875-46C0-A6CF-F2A19F8D7CE6}"/>
              </a:ext>
            </a:extLst>
          </p:cNvPr>
          <p:cNvSpPr txBox="1"/>
          <p:nvPr/>
        </p:nvSpPr>
        <p:spPr>
          <a:xfrm rot="2653367">
            <a:off x="3716488" y="1124543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gency FB" panose="020B0503020202020204" pitchFamily="34" charset="0"/>
              </a:rPr>
              <a:t>LAW</a:t>
            </a:r>
          </a:p>
        </p:txBody>
      </p:sp>
    </p:spTree>
    <p:extLst>
      <p:ext uri="{BB962C8B-B14F-4D97-AF65-F5344CB8AC3E}">
        <p14:creationId xmlns:p14="http://schemas.microsoft.com/office/powerpoint/2010/main" val="350153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82872" y="1366360"/>
            <a:ext cx="352594" cy="351770"/>
            <a:chOff x="6493081" y="1742364"/>
            <a:chExt cx="660464" cy="65769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54478" y="1352929"/>
            <a:ext cx="4838687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องค์กรหรือหน่วยงานรัฐ รัฐวิสาหกิจ หน่วยงานที่ใช้อำนาจทางปกครอง มีบทบาทสำคัญในการดำเนินคดี 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77137" y="2363996"/>
            <a:ext cx="352594" cy="351770"/>
            <a:chOff x="6493081" y="1742364"/>
            <a:chExt cx="660464" cy="65769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28256-7909-4687-AC06-DF201365974E}"/>
              </a:ext>
            </a:extLst>
          </p:cNvPr>
          <p:cNvGrpSpPr/>
          <p:nvPr/>
        </p:nvGrpSpPr>
        <p:grpSpPr>
          <a:xfrm>
            <a:off x="2294382" y="3228092"/>
            <a:ext cx="352594" cy="351770"/>
            <a:chOff x="6493081" y="1742364"/>
            <a:chExt cx="660464" cy="65769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CB84BB-85E0-45B1-9A9A-18FFA2F49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3081" y="1742364"/>
              <a:ext cx="660464" cy="6576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Rectangle: Rounded Corners 23">
              <a:extLst>
                <a:ext uri="{FF2B5EF4-FFF2-40B4-BE49-F238E27FC236}">
                  <a16:creationId xmlns:a16="http://schemas.microsoft.com/office/drawing/2014/main" id="{2D5550FD-F773-422B-89AE-F3B73C2D6D9B}"/>
                </a:ext>
              </a:extLst>
            </p:cNvPr>
            <p:cNvSpPr/>
            <p:nvPr/>
          </p:nvSpPr>
          <p:spPr>
            <a:xfrm rot="2700000">
              <a:off x="6651394" y="2069258"/>
              <a:ext cx="205179" cy="9540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Rectangle: Rounded Corners 24">
              <a:extLst>
                <a:ext uri="{FF2B5EF4-FFF2-40B4-BE49-F238E27FC236}">
                  <a16:creationId xmlns:a16="http://schemas.microsoft.com/office/drawing/2014/main" id="{8623F86D-02ED-41FE-B82A-AF77216F4306}"/>
                </a:ext>
              </a:extLst>
            </p:cNvPr>
            <p:cNvSpPr/>
            <p:nvPr/>
          </p:nvSpPr>
          <p:spPr>
            <a:xfrm rot="8100000">
              <a:off x="6714042" y="2021725"/>
              <a:ext cx="339627" cy="954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57649" y="2213451"/>
            <a:ext cx="4838687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 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ในประเทศไทย ส่วนใหญ่เป็นคดีอาญาและก่อให้เกิดภาระมากกว่าคดีแพ่ง</a:t>
            </a:r>
            <a:endParaRPr lang="th-TH" sz="20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6A3202A-290F-40F8-B2BF-8600143622AC}"/>
              </a:ext>
            </a:extLst>
          </p:cNvPr>
          <p:cNvSpPr txBox="1"/>
          <p:nvPr/>
        </p:nvSpPr>
        <p:spPr>
          <a:xfrm>
            <a:off x="2767339" y="3075806"/>
            <a:ext cx="4828997" cy="6463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คดีส่วนใหญ่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(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จากข้อมูลที่สำรวจพบ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เข้ามาทางช่องทางของพนักงานอัยการ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endParaRPr lang="en-GB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8E2B56C-5E97-4CB3-8C2D-A41416E461E1}"/>
              </a:ext>
            </a:extLst>
          </p:cNvPr>
          <p:cNvSpPr txBox="1"/>
          <p:nvPr/>
        </p:nvSpPr>
        <p:spPr>
          <a:xfrm>
            <a:off x="-30267" y="514311"/>
            <a:ext cx="385192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สรุปและข้อสังเกตประการสำคัญ</a:t>
            </a:r>
            <a:endParaRPr lang="en-US" sz="24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pic>
        <p:nvPicPr>
          <p:cNvPr id="7" name="Graphic 6" descr="Research">
            <a:extLst>
              <a:ext uri="{FF2B5EF4-FFF2-40B4-BE49-F238E27FC236}">
                <a16:creationId xmlns:a16="http://schemas.microsoft.com/office/drawing/2014/main" id="{DE079CEE-FDBF-4B9B-8324-63964DF99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867534">
            <a:off x="113110" y="1660425"/>
            <a:ext cx="2113384" cy="211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70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ED79FF5-C72A-4637-AEE4-9D5113822C97}"/>
              </a:ext>
            </a:extLst>
          </p:cNvPr>
          <p:cNvSpPr txBox="1">
            <a:spLocks/>
          </p:cNvSpPr>
          <p:nvPr/>
        </p:nvSpPr>
        <p:spPr>
          <a:xfrm>
            <a:off x="0" y="56233"/>
            <a:ext cx="5554020" cy="498573"/>
          </a:xfrm>
          <a:prstGeom prst="rect">
            <a:avLst/>
          </a:prstGeom>
          <a:solidFill>
            <a:srgbClr val="CCFF66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l" defTabSz="914400" rtl="0" eaLnBrk="1" latinLnBrk="1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0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ข้อเสนอแนะ </a:t>
            </a:r>
            <a:r>
              <a:rPr lang="en-US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: </a:t>
            </a:r>
            <a:r>
              <a:rPr lang="th-TH" sz="30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แนวทางปฏิบัติคดีอาญา</a:t>
            </a:r>
            <a:endParaRPr lang="en-US" sz="30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004B16-77B8-4C8D-BB3B-076840D6AD61}"/>
              </a:ext>
            </a:extLst>
          </p:cNvPr>
          <p:cNvGrpSpPr/>
          <p:nvPr/>
        </p:nvGrpSpPr>
        <p:grpSpPr>
          <a:xfrm>
            <a:off x="3217313" y="1275603"/>
            <a:ext cx="5495449" cy="673615"/>
            <a:chOff x="3813469" y="2245172"/>
            <a:chExt cx="5258622" cy="1119849"/>
          </a:xfrm>
        </p:grpSpPr>
        <p:sp>
          <p:nvSpPr>
            <p:cNvPr id="11" name="Right Arrow Callout 4">
              <a:extLst>
                <a:ext uri="{FF2B5EF4-FFF2-40B4-BE49-F238E27FC236}">
                  <a16:creationId xmlns:a16="http://schemas.microsoft.com/office/drawing/2014/main" id="{57FEC89E-09A7-4DA5-8C6D-DF522442421E}"/>
                </a:ext>
              </a:extLst>
            </p:cNvPr>
            <p:cNvSpPr/>
            <p:nvPr/>
          </p:nvSpPr>
          <p:spPr>
            <a:xfrm>
              <a:off x="6685195" y="2245172"/>
              <a:ext cx="2386896" cy="1077532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rgbClr val="FFC000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Right Arrow Callout 6">
              <a:extLst>
                <a:ext uri="{FF2B5EF4-FFF2-40B4-BE49-F238E27FC236}">
                  <a16:creationId xmlns:a16="http://schemas.microsoft.com/office/drawing/2014/main" id="{66FFBECA-A4E9-4F83-BFD2-8779C8CDD91A}"/>
                </a:ext>
              </a:extLst>
            </p:cNvPr>
            <p:cNvSpPr/>
            <p:nvPr/>
          </p:nvSpPr>
          <p:spPr>
            <a:xfrm>
              <a:off x="3813469" y="2245172"/>
              <a:ext cx="2606499" cy="1119849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3909"/>
              </a:avLst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50800">
              <a:solidFill>
                <a:srgbClr val="FFFF00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3" name="Right Arrow Callout 29">
            <a:extLst>
              <a:ext uri="{FF2B5EF4-FFF2-40B4-BE49-F238E27FC236}">
                <a16:creationId xmlns:a16="http://schemas.microsoft.com/office/drawing/2014/main" id="{24073967-EBF9-4BE7-B90E-99ABC3A2222E}"/>
              </a:ext>
            </a:extLst>
          </p:cNvPr>
          <p:cNvSpPr/>
          <p:nvPr/>
        </p:nvSpPr>
        <p:spPr>
          <a:xfrm>
            <a:off x="431238" y="1275605"/>
            <a:ext cx="2667750" cy="673614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3909"/>
            </a:avLst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50800">
            <a:solidFill>
              <a:srgbClr val="FF0000"/>
            </a:solidFill>
          </a:ln>
          <a:effectLst>
            <a:outerShdw blurRad="25400" dist="254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26703F-EE82-47FB-BE93-4013AC8B7385}"/>
              </a:ext>
            </a:extLst>
          </p:cNvPr>
          <p:cNvSpPr/>
          <p:nvPr/>
        </p:nvSpPr>
        <p:spPr>
          <a:xfrm>
            <a:off x="539552" y="1347613"/>
            <a:ext cx="1512168" cy="5828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ชั้นสอบสวน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1FF08C-82BE-49BA-8E35-C0AD331A8E64}"/>
              </a:ext>
            </a:extLst>
          </p:cNvPr>
          <p:cNvSpPr/>
          <p:nvPr/>
        </p:nvSpPr>
        <p:spPr>
          <a:xfrm>
            <a:off x="3364544" y="1347613"/>
            <a:ext cx="1430536" cy="5828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ชั้นสั่งคดี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81DAF9-88BE-48C4-963A-5CEA71047865}"/>
              </a:ext>
            </a:extLst>
          </p:cNvPr>
          <p:cNvSpPr/>
          <p:nvPr/>
        </p:nvSpPr>
        <p:spPr>
          <a:xfrm>
            <a:off x="6391523" y="1349440"/>
            <a:ext cx="1430536" cy="5259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ชั้นศาล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8A41F6-94FB-46C9-9610-90A19DF0AC22}"/>
              </a:ext>
            </a:extLst>
          </p:cNvPr>
          <p:cNvSpPr/>
          <p:nvPr/>
        </p:nvSpPr>
        <p:spPr>
          <a:xfrm>
            <a:off x="479862" y="2067695"/>
            <a:ext cx="2667751" cy="2259086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latinLnBrk="0">
              <a:buFont typeface="Arial" panose="020B0604020202020204" pitchFamily="34" charset="0"/>
              <a:buChar char="•"/>
              <a:defRPr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พนักงานสอบสวนและพนักงานอัยการ ควรร่วมกันตรวจสอบค้นหาความจริงและนำหลักการสิทธิเสรีภาพของประชาชนที่ได้รับการคุ้มครองตามรัฐธรรมนูญมาพิจารณาประกอบ เพื่อกลั่นกรองและยุติคดีโดยเร็ว </a:t>
            </a:r>
          </a:p>
          <a:p>
            <a:pPr marL="285750" lvl="0" indent="-285750" latinLnBrk="0">
              <a:buFont typeface="Arial" panose="020B0604020202020204" pitchFamily="34" charset="0"/>
              <a:buChar char="•"/>
              <a:defRPr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ไม่เพิ่มภาระโดยไม่จำเป็นแก่ผู้ถูกฟ้อง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9D2D83-1621-40F2-8265-983B456C0861}"/>
              </a:ext>
            </a:extLst>
          </p:cNvPr>
          <p:cNvSpPr/>
          <p:nvPr/>
        </p:nvSpPr>
        <p:spPr>
          <a:xfrm>
            <a:off x="6069440" y="2065924"/>
            <a:ext cx="2732361" cy="2231222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ควรกำหนดแนวทางที่ชัดเจนในการใช้อำนาจตามมาตรา 161/1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ควรใช้กลไกไต่สวนมูลฟ้องทั้งในคดีที่รา</a:t>
            </a:r>
            <a:r>
              <a:rPr lang="th-TH" sz="1600" dirty="0" err="1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ษฏร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เป็นโจทก์และคดีที่พนักงานอัยการเป็นโจทก์ โดยเฉพาะหากมีการร้องขอจากผู้ต้องหาว่าคดีนั้นเข้าข่ายเป็นคดี </a:t>
            </a:r>
            <a:r>
              <a:rPr lang="en-US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D26078-B293-4A32-AE12-48F27D51AB6E}"/>
              </a:ext>
            </a:extLst>
          </p:cNvPr>
          <p:cNvSpPr/>
          <p:nvPr/>
        </p:nvSpPr>
        <p:spPr>
          <a:xfrm>
            <a:off x="393625" y="2067694"/>
            <a:ext cx="49050" cy="22590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2546E2A-A164-4555-991D-E8117C5E115F}"/>
              </a:ext>
            </a:extLst>
          </p:cNvPr>
          <p:cNvSpPr/>
          <p:nvPr/>
        </p:nvSpPr>
        <p:spPr>
          <a:xfrm>
            <a:off x="3187210" y="2067694"/>
            <a:ext cx="49049" cy="222945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D56DCF-67A7-46F1-8C50-8487E4DC5671}"/>
              </a:ext>
            </a:extLst>
          </p:cNvPr>
          <p:cNvSpPr/>
          <p:nvPr/>
        </p:nvSpPr>
        <p:spPr>
          <a:xfrm>
            <a:off x="5980795" y="2067695"/>
            <a:ext cx="49048" cy="22312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7D0825-9870-40AF-8CE7-75A362F6BE5B}"/>
              </a:ext>
            </a:extLst>
          </p:cNvPr>
          <p:cNvSpPr/>
          <p:nvPr/>
        </p:nvSpPr>
        <p:spPr>
          <a:xfrm>
            <a:off x="3275856" y="2067694"/>
            <a:ext cx="2665342" cy="2259085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latinLnBrk="0">
              <a:buFont typeface="Arial" panose="020B0604020202020204" pitchFamily="34" charset="0"/>
              <a:buChar char="•"/>
              <a:defRPr/>
            </a:pP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พนักงานอัยการ ควรพิจารณานำ พ.ร.บ. องค์กรอัยการฯ พ.ศ. 2553 มาตรา 21 ประกอบระเบียบ </a:t>
            </a:r>
            <a:r>
              <a:rPr lang="th-TH" sz="1600" dirty="0" err="1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อส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ส. ว่าด้วยการสั่งคดีอาญาที่จะไม่เป็นประโยชน์แก่สาธารณชนฯ พ.ศ. 2554 และที่แก้ไขเพิ่มเติม ฉบับที่ 2 พ.ศ. 2561 มาพิจารณาปรับใช้กับคดี </a:t>
            </a:r>
            <a:r>
              <a:rPr lang="en-US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1600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ให้มากขึ้น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D6EBA5-DFFA-40F2-A68E-E02AF15CC489}"/>
              </a:ext>
            </a:extLst>
          </p:cNvPr>
          <p:cNvSpPr txBox="1"/>
          <p:nvPr/>
        </p:nvSpPr>
        <p:spPr>
          <a:xfrm>
            <a:off x="1084505" y="4489701"/>
            <a:ext cx="475252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กองทุนยุติธรรมควรให้ความสำคัญเป็นพิเศษกับคดี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057E02-3259-4D8B-BCC2-C9A3E1E0EE2E}"/>
              </a:ext>
            </a:extLst>
          </p:cNvPr>
          <p:cNvSpPr txBox="1"/>
          <p:nvPr/>
        </p:nvSpPr>
        <p:spPr>
          <a:xfrm>
            <a:off x="1293137" y="573216"/>
            <a:ext cx="750866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รัฐหรือหน่วยงานรัฐ รวมถึงรัฐวิสาหกิจ ควรยุติการดำเนินคดีกับประชาชนที่ใช้สิทธิและเสรีภาพตามรัฐธรรมนูญเพื่อการมีส่วนร่วมสาธารณะ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ED7DDB7-28F0-4CE6-9F82-72780839916A}"/>
              </a:ext>
            </a:extLst>
          </p:cNvPr>
          <p:cNvGrpSpPr/>
          <p:nvPr/>
        </p:nvGrpSpPr>
        <p:grpSpPr>
          <a:xfrm>
            <a:off x="755576" y="489246"/>
            <a:ext cx="709037" cy="709037"/>
            <a:chOff x="755576" y="489246"/>
            <a:chExt cx="709037" cy="709037"/>
          </a:xfrm>
        </p:grpSpPr>
        <p:pic>
          <p:nvPicPr>
            <p:cNvPr id="4" name="Graphic 3" descr="Star">
              <a:extLst>
                <a:ext uri="{FF2B5EF4-FFF2-40B4-BE49-F238E27FC236}">
                  <a16:creationId xmlns:a16="http://schemas.microsoft.com/office/drawing/2014/main" id="{607780A9-5DDD-488D-A96F-CF21C171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576" y="489246"/>
              <a:ext cx="709037" cy="70903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76DF20-19F5-461E-9D6D-1032532D9F73}"/>
                </a:ext>
              </a:extLst>
            </p:cNvPr>
            <p:cNvSpPr txBox="1"/>
            <p:nvPr/>
          </p:nvSpPr>
          <p:spPr>
            <a:xfrm>
              <a:off x="971600" y="673282"/>
              <a:ext cx="44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9B8A656-85BE-43D2-B37C-481116D7224C}"/>
              </a:ext>
            </a:extLst>
          </p:cNvPr>
          <p:cNvGrpSpPr/>
          <p:nvPr/>
        </p:nvGrpSpPr>
        <p:grpSpPr>
          <a:xfrm>
            <a:off x="-27077" y="919092"/>
            <a:ext cx="709037" cy="709037"/>
            <a:chOff x="755576" y="489246"/>
            <a:chExt cx="709037" cy="709037"/>
          </a:xfrm>
        </p:grpSpPr>
        <p:pic>
          <p:nvPicPr>
            <p:cNvPr id="31" name="Graphic 30" descr="Star">
              <a:extLst>
                <a:ext uri="{FF2B5EF4-FFF2-40B4-BE49-F238E27FC236}">
                  <a16:creationId xmlns:a16="http://schemas.microsoft.com/office/drawing/2014/main" id="{3C3CFDF2-0BB5-44CE-9E3B-3B04159C2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576" y="489246"/>
              <a:ext cx="709037" cy="709037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F97711-ED3C-4D6D-90D5-D6C1E4B3ABE0}"/>
                </a:ext>
              </a:extLst>
            </p:cNvPr>
            <p:cNvSpPr txBox="1"/>
            <p:nvPr/>
          </p:nvSpPr>
          <p:spPr>
            <a:xfrm>
              <a:off x="971600" y="673282"/>
              <a:ext cx="44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265045-D166-4930-AC38-CF88A2C0C97D}"/>
              </a:ext>
            </a:extLst>
          </p:cNvPr>
          <p:cNvGrpSpPr/>
          <p:nvPr/>
        </p:nvGrpSpPr>
        <p:grpSpPr>
          <a:xfrm>
            <a:off x="482653" y="4295474"/>
            <a:ext cx="709037" cy="709037"/>
            <a:chOff x="755576" y="489246"/>
            <a:chExt cx="709037" cy="709037"/>
          </a:xfrm>
        </p:grpSpPr>
        <p:pic>
          <p:nvPicPr>
            <p:cNvPr id="35" name="Graphic 34" descr="Star">
              <a:extLst>
                <a:ext uri="{FF2B5EF4-FFF2-40B4-BE49-F238E27FC236}">
                  <a16:creationId xmlns:a16="http://schemas.microsoft.com/office/drawing/2014/main" id="{6DFC8AD4-9383-4D3B-93A0-5790A65FE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576" y="489246"/>
              <a:ext cx="709037" cy="709037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3C7FCA-60EE-4B1F-9AD5-9BA66F238FAB}"/>
                </a:ext>
              </a:extLst>
            </p:cNvPr>
            <p:cNvSpPr txBox="1"/>
            <p:nvPr/>
          </p:nvSpPr>
          <p:spPr>
            <a:xfrm>
              <a:off x="971600" y="673282"/>
              <a:ext cx="440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7929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99AC3C-FE44-4341-B799-F20DE8937C2B}"/>
              </a:ext>
            </a:extLst>
          </p:cNvPr>
          <p:cNvSpPr txBox="1"/>
          <p:nvPr/>
        </p:nvSpPr>
        <p:spPr>
          <a:xfrm>
            <a:off x="0" y="339502"/>
            <a:ext cx="4861918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sz="3000" b="1" dirty="0">
                <a:latin typeface="TH Kodchasal" panose="02000506000000020004" pitchFamily="2" charset="-34"/>
                <a:ea typeface="Noto Sans" panose="020B0502040504020204" pitchFamily="34"/>
                <a:cs typeface="TH Kodchasal" panose="02000506000000020004" pitchFamily="2" charset="-34"/>
              </a:rPr>
              <a:t>ข้อเสนอแนะ </a:t>
            </a:r>
            <a:r>
              <a:rPr lang="en-US" sz="3000" b="1" dirty="0">
                <a:latin typeface="TH Kodchasal" panose="02000506000000020004" pitchFamily="2" charset="-34"/>
                <a:ea typeface="Noto Sans" panose="020B0502040504020204" pitchFamily="34"/>
                <a:cs typeface="TH Kodchasal" panose="02000506000000020004" pitchFamily="2" charset="-34"/>
              </a:rPr>
              <a:t>: </a:t>
            </a:r>
            <a:r>
              <a:rPr lang="th-TH" sz="3000" b="1" dirty="0">
                <a:latin typeface="TH Kodchasal" panose="02000506000000020004" pitchFamily="2" charset="-34"/>
                <a:ea typeface="Noto Sans" panose="020B0502040504020204" pitchFamily="34"/>
                <a:cs typeface="TH Kodchasal" panose="02000506000000020004" pitchFamily="2" charset="-34"/>
              </a:rPr>
              <a:t>เชิงนิติบัญญัติ</a:t>
            </a:r>
            <a:endParaRPr lang="en-US" sz="3000" b="1" dirty="0">
              <a:latin typeface="TH Kodchasal" panose="02000506000000020004" pitchFamily="2" charset="-34"/>
              <a:ea typeface="Noto Sans" panose="020B0502040504020204" pitchFamily="34"/>
              <a:cs typeface="TH Kodchasal" panose="02000506000000020004" pitchFamily="2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5612" y="1463936"/>
            <a:ext cx="5724312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การแก้ไขกฎหมายหรือลดทอดความเป็นอาชญากรรมในความผิดบางเรื่อง อย่างน้อย ดังต่อไปนี้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ยกเลิกความผิดฐานหมิ่นประมาททางอาญา 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แก้ไขพระราชบัญญัติการชุมนุมสาธารณะ พ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.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ศ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.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en-US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2558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endParaRPr lang="en-US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ทบทวนความผิดที่เกี่ยวกับความมั่นคงซึ่งเป็นอุปสรรคต่อการใช้เสรีภาพในการแสดงออกและการชุมนุม เช่น ความผิดตามประมวลกฎหมายอาญา มาตรา 116, 215, 216 เป็นต้น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BAB97E-AF4E-48A0-8FA5-116D86990B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7" t="15622" r="23356" b="15070"/>
          <a:stretch/>
        </p:blipFill>
        <p:spPr>
          <a:xfrm>
            <a:off x="467544" y="1063826"/>
            <a:ext cx="1872209" cy="2376265"/>
          </a:xfrm>
          <a:prstGeom prst="round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869764-D143-4423-BD98-DFD660AB4147}"/>
              </a:ext>
            </a:extLst>
          </p:cNvPr>
          <p:cNvSpPr txBox="1"/>
          <p:nvPr/>
        </p:nvSpPr>
        <p:spPr>
          <a:xfrm>
            <a:off x="2430959" y="1063826"/>
            <a:ext cx="1207382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สารบัญญัติ</a:t>
            </a:r>
            <a:endParaRPr lang="en-US" sz="20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45372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1E03A10B-40C2-429B-A1A2-7E760590AD8F}"/>
              </a:ext>
            </a:extLst>
          </p:cNvPr>
          <p:cNvSpPr/>
          <p:nvPr/>
        </p:nvSpPr>
        <p:spPr>
          <a:xfrm>
            <a:off x="287256" y="1043356"/>
            <a:ext cx="1827845" cy="540053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rgbClr val="282F3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ขอบเขตการคุ้มครอง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7F2E402E-66F1-4FCA-9452-07D806ACA563}"/>
              </a:ext>
            </a:extLst>
          </p:cNvPr>
          <p:cNvSpPr/>
          <p:nvPr/>
        </p:nvSpPr>
        <p:spPr>
          <a:xfrm>
            <a:off x="1896014" y="1043356"/>
            <a:ext cx="1930304" cy="540052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ช่องทางยื่นคำร้องให้ยกฟ้อง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A8DB0CA2-0AD8-40CF-9EAE-24636F6BE1A6}"/>
              </a:ext>
            </a:extLst>
          </p:cNvPr>
          <p:cNvSpPr/>
          <p:nvPr/>
        </p:nvSpPr>
        <p:spPr>
          <a:xfrm>
            <a:off x="3600766" y="1043355"/>
            <a:ext cx="1930304" cy="540052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การไต่สวน</a:t>
            </a:r>
            <a:endParaRPr lang="en-US" sz="16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algn="ctr"/>
            <a:r>
              <a:rPr lang="th-TH" sz="16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คำร้อง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7E6ADA69-2377-458F-8AA1-32DD93A340BE}"/>
              </a:ext>
            </a:extLst>
          </p:cNvPr>
          <p:cNvSpPr/>
          <p:nvPr/>
        </p:nvSpPr>
        <p:spPr>
          <a:xfrm>
            <a:off x="5297009" y="1043356"/>
            <a:ext cx="1930304" cy="540051"/>
          </a:xfrm>
          <a:prstGeom prst="chevr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ภาระการพิสูจน์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454C02BF-4E44-4F11-891A-CD23E8F1435B}"/>
              </a:ext>
            </a:extLst>
          </p:cNvPr>
          <p:cNvSpPr/>
          <p:nvPr/>
        </p:nvSpPr>
        <p:spPr>
          <a:xfrm>
            <a:off x="7016735" y="1036869"/>
            <a:ext cx="1914908" cy="540050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การชดใช้และการลงโทษ</a:t>
            </a:r>
            <a:endParaRPr lang="en-US" sz="1600" b="1" dirty="0">
              <a:solidFill>
                <a:schemeClr val="bg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2BE1C-B361-4004-8F3F-849D87F29FB8}"/>
              </a:ext>
            </a:extLst>
          </p:cNvPr>
          <p:cNvSpPr txBox="1"/>
          <p:nvPr/>
        </p:nvSpPr>
        <p:spPr>
          <a:xfrm>
            <a:off x="242119" y="267494"/>
            <a:ext cx="865976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วิธีสบัญญัติ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มีความจำเป็นต้องปรับปรุงกฎหมายเพื่อประสิทธิภาพในการต่อต้าน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โดยการแก้ไขกฎหมายที่มีอยู่ หรือร่างกฎหมายใหม่ 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(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แพ่งหรืออาญา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)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 ควรนำแนวทาง</a:t>
            </a:r>
            <a:r>
              <a:rPr lang="en-US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Anti SLAPPs </a:t>
            </a:r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มาพิจารณา ดังนี้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B832058-07A9-4334-A8EF-E6C7742510D8}"/>
              </a:ext>
            </a:extLst>
          </p:cNvPr>
          <p:cNvSpPr txBox="1"/>
          <p:nvPr/>
        </p:nvSpPr>
        <p:spPr>
          <a:xfrm>
            <a:off x="271882" y="1621382"/>
            <a:ext cx="1624132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ควรให้การคุ้มครองในขอบเขตกว้าง ให้คุ้มครองการดำเนินคดีจากการใช้สิทธิตามรัฐธรรมนูญเกี่ยวกับประเด็นสาธารณะหรือการดำเนินการอื่นใดเพื่อสนับสนุนการใช้สิทธิตามรัฐธรรมนูญเกี่ยวกับประเด็นสาธารณะทั้งหมด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F6138B1-9312-4E0D-9D6B-F3EF84EE0DF2}"/>
              </a:ext>
            </a:extLst>
          </p:cNvPr>
          <p:cNvSpPr txBox="1"/>
          <p:nvPr/>
        </p:nvSpPr>
        <p:spPr>
          <a:xfrm>
            <a:off x="1915536" y="1625949"/>
            <a:ext cx="1624132" cy="30469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กฎหมายไทยยังไม่มีการกำหนดให้สามารถยื่นคำร้องขอยุติการดำเนินคดีได้ จึงควรมีการกำหนดขั้นตอนนี้ในกฎหมาย ไม่ว่าจะเป็นในคดีอาญาหรือคดีแพ่ง ทั้งนี้ ควรกำหนดกรอบเวลาในการยื่นคำร้องให้ชัดเจนเพื่อไม่ให้คดีล่าช้า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31DCFCF-C25F-45C1-9E76-FA91852B78DC}"/>
              </a:ext>
            </a:extLst>
          </p:cNvPr>
          <p:cNvSpPr txBox="1"/>
          <p:nvPr/>
        </p:nvSpPr>
        <p:spPr>
          <a:xfrm>
            <a:off x="3581674" y="1621837"/>
            <a:ext cx="1715335" cy="304698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ควรกำหนดให้มีการไต่สวนอย่างเร่งด่วน หรือกำหนดกรอบเวลาในการไต่สวนคำร้องไว้ให้ชัดเจน เพื่อป้องกันความล่าช้าในการดำเนินการ</a:t>
            </a:r>
            <a:r>
              <a:rPr lang="en-US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การกำหนดเรื่องการพักหรือจำกัดการพิจารณา กระบวนการไต่สวน รวมทั้งการอุทธรณ์ ฯลฯ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4A9DD79-03D3-487C-BD19-F166DB80DF19}"/>
              </a:ext>
            </a:extLst>
          </p:cNvPr>
          <p:cNvSpPr txBox="1"/>
          <p:nvPr/>
        </p:nvSpPr>
        <p:spPr>
          <a:xfrm>
            <a:off x="5339015" y="1623988"/>
            <a:ext cx="1643654" cy="3046988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Kodchasal" panose="02000506000000020004" pitchFamily="2" charset="-34"/>
                <a:cs typeface="TH Kodchasal" panose="02000506000000020004" pitchFamily="2" charset="-34"/>
              </a:rPr>
              <a:t>กำหนดภาระการพิสูจน์และหลักเกณฑ์การพิสูจน์ของคู่กรณีให้ชัดเจนว่าต้องพิสูจน์ถึงขนาดไหน ทั้งฝ่ายที่ยื่นคำร้อง (จำเลยในคดีหลัก) และฝ่ายที่ต้องตอบโต้คำร้อง (โจทก์ในคดีหลัก)</a:t>
            </a:r>
          </a:p>
          <a:p>
            <a:endParaRPr lang="th-TH" sz="16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endParaRPr lang="th-TH" sz="1600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endParaRPr lang="en-US" sz="16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5014DB0-6F04-4F57-96DF-92CB7A346F57}"/>
              </a:ext>
            </a:extLst>
          </p:cNvPr>
          <p:cNvSpPr txBox="1"/>
          <p:nvPr/>
        </p:nvSpPr>
        <p:spPr>
          <a:xfrm>
            <a:off x="7024675" y="1635646"/>
            <a:ext cx="1914908" cy="30469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ควรกำหนดการชดใช้ให้แก่ผู้ถูกฟ้องเมื่อศาลพิพากษายกฟ้อง ได้แก่ ค่าใช้จ่ายในการดำเนินคดีและค่าทนายความที่สมเหตุสมผล ค่าเสียหายและการลงโทษ</a:t>
            </a:r>
            <a:r>
              <a:rPr lang="th-TH" sz="1600" dirty="0" err="1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อื่นๆ</a:t>
            </a:r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เพื่อการยับยั้ง </a:t>
            </a:r>
          </a:p>
          <a:p>
            <a:r>
              <a:rPr lang="th-TH" sz="1600" dirty="0">
                <a:solidFill>
                  <a:schemeClr val="bg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และควรกำหนดให้ชดใช้ให้แก่ผู้ฟ้องคดี ในกรณีที่ศาลปฏิเสธคำร้องและเห็นว่าคำขอยุติคดีไม่เหมาะสมหรือเพื่อประวิงเวลา</a:t>
            </a:r>
          </a:p>
        </p:txBody>
      </p:sp>
    </p:spTree>
    <p:extLst>
      <p:ext uri="{BB962C8B-B14F-4D97-AF65-F5344CB8AC3E}">
        <p14:creationId xmlns:p14="http://schemas.microsoft.com/office/powerpoint/2010/main" val="2392774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309592"/>
            <a:ext cx="8208911" cy="452431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เรื่อง</a:t>
            </a:r>
            <a:r>
              <a:rPr lang="th-TH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อื่นๆ</a:t>
            </a: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การกำหนดกลไกช่วยเหลือ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รวมถึงการให้พนักงานอัยการหรือหน่วยงานรัฐเข้าแทรกแซงช่วยเหลือคดีแก่ผู้ถูกฟ้อง 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การรายงาน </a:t>
            </a:r>
          </a:p>
          <a:p>
            <a:pPr marL="1171575" lvl="2" indent="-257175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ควรมีการกำหนดให้ในคดีที่ผู้ยื่นฟ้องเป็นผู้ทำสัญญากับรัฐบาล หากพิสูจน์และศาลยกฟ้องเพราะเป็นคดี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แล้ว ควรให้มีการส่งคำวินิจฉัยของศาลไปยังหัวหน้าหน่วยงานภาครัฐที่เกี่ยวข้องที่ทำธุรกิจผู้ทำสัญญากับรัฐบาลนั้นด้วย </a:t>
            </a:r>
          </a:p>
          <a:p>
            <a:pPr marL="1171575" lvl="2" indent="-257175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ในคดีที่ฟ้องโดยหน่วยงานของรัฐ ซึ่งศาลตัดสินว่าเป็น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หน่วยงานของรัฐนั้นจะต้องรายงานผลการตัดสินต่อคณะรัฐมนตรี ประธานวุฒิสภา และประธานสภาผู้แทนราษฎร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th-TH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ข้อเสนอเพิ่มเติมกรณีคดีอาญา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กำหนดบทบาทของพนักงานสอบสวนและพนักงานอัยการ โดยให้เป็นหน้าที่ของพนักงานสอบสวนและหรือพนักงานอัยการ เมื่อได้รับคำร้องทุกข์หรือกล่าวโทษ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ใดๆ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 หรือในการดำเนินกระบวนการสอบสวนคดีของบุคคลที่ถูกจับกุม พนักงานสอบสวนหรือพนักงานอัยการผู้ทำการสอบสวนมีหน้าที่พิจารณาโดยทันทีว่าการร้องทุกข์นั้นเป็น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หรือไม่  หากพบว่ามีทำนองเดียวกับคดี </a:t>
            </a:r>
            <a:r>
              <a:rPr lang="en-US" dirty="0">
                <a:latin typeface="TH Kodchasal" panose="02000506000000020004" pitchFamily="2" charset="-34"/>
                <a:cs typeface="TH Kodchasal" panose="02000506000000020004" pitchFamily="2" charset="-34"/>
              </a:rPr>
              <a:t>SLAPPs 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ให้สั่งยุติคดีทันที </a:t>
            </a:r>
          </a:p>
          <a:p>
            <a:pPr marL="714375" lvl="1" indent="-257175">
              <a:buFont typeface="Arial" panose="020B0604020202020204" pitchFamily="34" charset="0"/>
              <a:buChar char="•"/>
            </a:pP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ควรมีการกำหนดสิทธิในการยื่นคำร้องให้ยุติคดีและขั้นตอน</a:t>
            </a:r>
            <a:r>
              <a:rPr lang="th-TH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ต่างๆ</a:t>
            </a:r>
            <a:r>
              <a:rPr lang="th-TH" dirty="0">
                <a:latin typeface="TH Kodchasal" panose="02000506000000020004" pitchFamily="2" charset="-34"/>
                <a:cs typeface="TH Kodchasal" panose="02000506000000020004" pitchFamily="2" charset="-34"/>
              </a:rPr>
              <a:t>ในชั้นพนักงานอัยการให้ชัดเจนด้วย </a:t>
            </a:r>
          </a:p>
        </p:txBody>
      </p:sp>
    </p:spTree>
    <p:extLst>
      <p:ext uri="{BB962C8B-B14F-4D97-AF65-F5344CB8AC3E}">
        <p14:creationId xmlns:p14="http://schemas.microsoft.com/office/powerpoint/2010/main" val="42154091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DD2D9"/>
      </a:accent1>
      <a:accent2>
        <a:srgbClr val="0DD2D9"/>
      </a:accent2>
      <a:accent3>
        <a:srgbClr val="0DD2D9"/>
      </a:accent3>
      <a:accent4>
        <a:srgbClr val="0DD2D9"/>
      </a:accent4>
      <a:accent5>
        <a:srgbClr val="0DD2D9"/>
      </a:accent5>
      <a:accent6>
        <a:srgbClr val="0DD2D9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ustom 5">
      <a:dk1>
        <a:srgbClr val="282F39"/>
      </a:dk1>
      <a:lt1>
        <a:srgbClr val="FFFFFF"/>
      </a:lt1>
      <a:dk2>
        <a:srgbClr val="000000"/>
      </a:dk2>
      <a:lt2>
        <a:srgbClr val="EEEEEE"/>
      </a:lt2>
      <a:accent1>
        <a:srgbClr val="C2C923"/>
      </a:accent1>
      <a:accent2>
        <a:srgbClr val="42AFB6"/>
      </a:accent2>
      <a:accent3>
        <a:srgbClr val="074D67"/>
      </a:accent3>
      <a:accent4>
        <a:srgbClr val="CB1B4A"/>
      </a:accent4>
      <a:accent5>
        <a:srgbClr val="FCB414"/>
      </a:accent5>
      <a:accent6>
        <a:srgbClr val="007A7D"/>
      </a:accent6>
      <a:hlink>
        <a:srgbClr val="1EB7E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3039</Words>
  <Application>Microsoft Office PowerPoint</Application>
  <PresentationFormat>On-screen Show (16:9)</PresentationFormat>
  <Paragraphs>227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맑은 고딕</vt:lpstr>
      <vt:lpstr>Agency FB</vt:lpstr>
      <vt:lpstr>Arial</vt:lpstr>
      <vt:lpstr>Calibri</vt:lpstr>
      <vt:lpstr>Calibri Light</vt:lpstr>
      <vt:lpstr>Open Sans</vt:lpstr>
      <vt:lpstr>TH Chakra Petch</vt:lpstr>
      <vt:lpstr>TH Kodchasal</vt:lpstr>
      <vt:lpstr>TH Sarabun New</vt:lpstr>
      <vt:lpstr>TH SarabunPSK</vt:lpstr>
      <vt:lpstr>Cover and End Slide Master</vt:lpstr>
      <vt:lpstr>Contents Slide Master</vt:lpstr>
      <vt:lpstr>Section Break Slide Master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UCL union for civil liberty</cp:lastModifiedBy>
  <cp:revision>229</cp:revision>
  <dcterms:created xsi:type="dcterms:W3CDTF">2016-12-05T23:26:54Z</dcterms:created>
  <dcterms:modified xsi:type="dcterms:W3CDTF">2019-06-18T14:33:36Z</dcterms:modified>
</cp:coreProperties>
</file>